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0" r:id="rId2"/>
  </p:sldMasterIdLst>
  <p:notesMasterIdLst>
    <p:notesMasterId r:id="rId41"/>
  </p:notesMasterIdLst>
  <p:sldIdLst>
    <p:sldId id="256" r:id="rId3"/>
    <p:sldId id="283" r:id="rId4"/>
    <p:sldId id="265" r:id="rId5"/>
    <p:sldId id="305" r:id="rId6"/>
    <p:sldId id="296" r:id="rId7"/>
    <p:sldId id="295" r:id="rId8"/>
    <p:sldId id="294" r:id="rId9"/>
    <p:sldId id="302" r:id="rId10"/>
    <p:sldId id="301" r:id="rId11"/>
    <p:sldId id="284" r:id="rId12"/>
    <p:sldId id="285" r:id="rId13"/>
    <p:sldId id="303" r:id="rId14"/>
    <p:sldId id="304" r:id="rId15"/>
    <p:sldId id="286" r:id="rId16"/>
    <p:sldId id="287" r:id="rId17"/>
    <p:sldId id="288" r:id="rId18"/>
    <p:sldId id="289" r:id="rId19"/>
    <p:sldId id="290" r:id="rId20"/>
    <p:sldId id="291" r:id="rId21"/>
    <p:sldId id="292" r:id="rId22"/>
    <p:sldId id="274" r:id="rId23"/>
    <p:sldId id="275" r:id="rId24"/>
    <p:sldId id="297" r:id="rId25"/>
    <p:sldId id="298" r:id="rId26"/>
    <p:sldId id="299" r:id="rId27"/>
    <p:sldId id="277" r:id="rId28"/>
    <p:sldId id="278" r:id="rId29"/>
    <p:sldId id="300" r:id="rId30"/>
    <p:sldId id="266" r:id="rId31"/>
    <p:sldId id="293" r:id="rId32"/>
    <p:sldId id="267" r:id="rId33"/>
    <p:sldId id="268" r:id="rId34"/>
    <p:sldId id="269" r:id="rId35"/>
    <p:sldId id="270" r:id="rId36"/>
    <p:sldId id="271" r:id="rId37"/>
    <p:sldId id="272" r:id="rId38"/>
    <p:sldId id="273" r:id="rId39"/>
    <p:sldId id="261" r:id="rId40"/>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87621" autoAdjust="0"/>
  </p:normalViewPr>
  <p:slideViewPr>
    <p:cSldViewPr>
      <p:cViewPr varScale="1">
        <p:scale>
          <a:sx n="98" d="100"/>
          <a:sy n="98" d="100"/>
        </p:scale>
        <p:origin x="-60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21-09-2019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xmlns=""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extLst>
      <p:ext uri="{BB962C8B-B14F-4D97-AF65-F5344CB8AC3E}">
        <p14:creationId xmlns:p14="http://schemas.microsoft.com/office/powerpoint/2010/main" xmlns="" val="17533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2BBE7B-46EA-4F60-B015-24C1966D9A37}" type="slidenum">
              <a:rPr lang="en-US"/>
              <a:pPr eaLnBrk="1" hangingPunct="1"/>
              <a:t>33</a:t>
            </a:fld>
            <a:endParaRPr lang="en-US"/>
          </a:p>
        </p:txBody>
      </p:sp>
    </p:spTree>
    <p:extLst>
      <p:ext uri="{BB962C8B-B14F-4D97-AF65-F5344CB8AC3E}">
        <p14:creationId xmlns:p14="http://schemas.microsoft.com/office/powerpoint/2010/main" xmlns="" val="131359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8A8E50-B806-4C9B-AE90-85578C4AA47A}" type="slidenum">
              <a:rPr lang="en-US"/>
              <a:pPr eaLnBrk="1" hangingPunct="1"/>
              <a:t>34</a:t>
            </a:fld>
            <a:endParaRPr lang="en-US"/>
          </a:p>
        </p:txBody>
      </p:sp>
    </p:spTree>
    <p:extLst>
      <p:ext uri="{BB962C8B-B14F-4D97-AF65-F5344CB8AC3E}">
        <p14:creationId xmlns:p14="http://schemas.microsoft.com/office/powerpoint/2010/main" xmlns="" val="245616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1166B0-9BDF-48CF-9E27-E4ACDB1EF781}" type="slidenum">
              <a:rPr lang="en-US"/>
              <a:pPr eaLnBrk="1" hangingPunct="1"/>
              <a:t>35</a:t>
            </a:fld>
            <a:endParaRPr lang="en-US"/>
          </a:p>
        </p:txBody>
      </p:sp>
    </p:spTree>
    <p:extLst>
      <p:ext uri="{BB962C8B-B14F-4D97-AF65-F5344CB8AC3E}">
        <p14:creationId xmlns:p14="http://schemas.microsoft.com/office/powerpoint/2010/main" xmlns="" val="489522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A483F9-7675-4B24-8649-69E0A836DE2F}" type="slidenum">
              <a:rPr lang="en-US"/>
              <a:pPr eaLnBrk="1" hangingPunct="1"/>
              <a:t>36</a:t>
            </a:fld>
            <a:endParaRPr lang="en-US"/>
          </a:p>
        </p:txBody>
      </p:sp>
    </p:spTree>
    <p:extLst>
      <p:ext uri="{BB962C8B-B14F-4D97-AF65-F5344CB8AC3E}">
        <p14:creationId xmlns:p14="http://schemas.microsoft.com/office/powerpoint/2010/main" xmlns="" val="23853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63013A-89E2-4E64-A58E-20FB5910C244}" type="slidenum">
              <a:rPr lang="en-US"/>
              <a:pPr eaLnBrk="1" hangingPunct="1"/>
              <a:t>37</a:t>
            </a:fld>
            <a:endParaRPr lang="en-US"/>
          </a:p>
        </p:txBody>
      </p:sp>
    </p:spTree>
    <p:extLst>
      <p:ext uri="{BB962C8B-B14F-4D97-AF65-F5344CB8AC3E}">
        <p14:creationId xmlns:p14="http://schemas.microsoft.com/office/powerpoint/2010/main" xmlns="" val="634027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38</a:t>
            </a:fld>
            <a:endParaRPr lang="en-US"/>
          </a:p>
        </p:txBody>
      </p:sp>
    </p:spTree>
    <p:extLst>
      <p:ext uri="{BB962C8B-B14F-4D97-AF65-F5344CB8AC3E}">
        <p14:creationId xmlns:p14="http://schemas.microsoft.com/office/powerpoint/2010/main" xmlns="" val="345439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10CF83-111D-4054-ACE2-0713D4D20A2C}" type="slidenum">
              <a:rPr lang="en-US"/>
              <a:pPr eaLnBrk="1" hangingPunct="1"/>
              <a:t>3</a:t>
            </a:fld>
            <a:endParaRPr lang="en-US"/>
          </a:p>
        </p:txBody>
      </p:sp>
    </p:spTree>
    <p:extLst>
      <p:ext uri="{BB962C8B-B14F-4D97-AF65-F5344CB8AC3E}">
        <p14:creationId xmlns:p14="http://schemas.microsoft.com/office/powerpoint/2010/main" xmlns="" val="112591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5491C1-4304-4121-931B-3DA3BD41616C}" type="slidenum">
              <a:rPr lang="en-US"/>
              <a:pPr eaLnBrk="1" hangingPunct="1"/>
              <a:t>21</a:t>
            </a:fld>
            <a:endParaRPr lang="en-US"/>
          </a:p>
        </p:txBody>
      </p:sp>
    </p:spTree>
    <p:extLst>
      <p:ext uri="{BB962C8B-B14F-4D97-AF65-F5344CB8AC3E}">
        <p14:creationId xmlns:p14="http://schemas.microsoft.com/office/powerpoint/2010/main" xmlns="" val="283872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F8BD75-C2DE-415B-9FF7-F395C1CFB319}" type="slidenum">
              <a:rPr lang="en-US"/>
              <a:pPr eaLnBrk="1" hangingPunct="1"/>
              <a:t>22</a:t>
            </a:fld>
            <a:endParaRPr lang="en-US"/>
          </a:p>
        </p:txBody>
      </p:sp>
    </p:spTree>
    <p:extLst>
      <p:ext uri="{BB962C8B-B14F-4D97-AF65-F5344CB8AC3E}">
        <p14:creationId xmlns:p14="http://schemas.microsoft.com/office/powerpoint/2010/main" xmlns="" val="231402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C904B6-E923-463E-8F5D-D898319D1F37}" type="slidenum">
              <a:rPr lang="en-US"/>
              <a:pPr eaLnBrk="1" hangingPunct="1"/>
              <a:t>26</a:t>
            </a:fld>
            <a:endParaRPr lang="en-US"/>
          </a:p>
        </p:txBody>
      </p:sp>
    </p:spTree>
    <p:extLst>
      <p:ext uri="{BB962C8B-B14F-4D97-AF65-F5344CB8AC3E}">
        <p14:creationId xmlns:p14="http://schemas.microsoft.com/office/powerpoint/2010/main" xmlns="" val="405170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FFF388-87F7-44C8-892D-576BB62D1C66}" type="slidenum">
              <a:rPr lang="en-US"/>
              <a:pPr eaLnBrk="1" hangingPunct="1"/>
              <a:t>27</a:t>
            </a:fld>
            <a:endParaRPr lang="en-US"/>
          </a:p>
        </p:txBody>
      </p:sp>
    </p:spTree>
    <p:extLst>
      <p:ext uri="{BB962C8B-B14F-4D97-AF65-F5344CB8AC3E}">
        <p14:creationId xmlns:p14="http://schemas.microsoft.com/office/powerpoint/2010/main" xmlns="" val="53594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54AE5A-3623-4191-B649-8E3329D762F5}" type="slidenum">
              <a:rPr lang="en-US"/>
              <a:pPr eaLnBrk="1" hangingPunct="1"/>
              <a:t>29</a:t>
            </a:fld>
            <a:endParaRPr lang="en-US"/>
          </a:p>
        </p:txBody>
      </p:sp>
    </p:spTree>
    <p:extLst>
      <p:ext uri="{BB962C8B-B14F-4D97-AF65-F5344CB8AC3E}">
        <p14:creationId xmlns:p14="http://schemas.microsoft.com/office/powerpoint/2010/main" xmlns="" val="123274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343189-2986-4F93-9E0B-92D5E3C6DCA3}" type="slidenum">
              <a:rPr lang="en-US"/>
              <a:pPr eaLnBrk="1" hangingPunct="1"/>
              <a:t>31</a:t>
            </a:fld>
            <a:endParaRPr lang="en-US"/>
          </a:p>
        </p:txBody>
      </p:sp>
    </p:spTree>
    <p:extLst>
      <p:ext uri="{BB962C8B-B14F-4D97-AF65-F5344CB8AC3E}">
        <p14:creationId xmlns:p14="http://schemas.microsoft.com/office/powerpoint/2010/main" xmlns="" val="273155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429483-4039-439C-AA5A-5F2DEC481DA2}" type="slidenum">
              <a:rPr lang="en-US"/>
              <a:pPr eaLnBrk="1" hangingPunct="1"/>
              <a:t>32</a:t>
            </a:fld>
            <a:endParaRPr lang="en-US"/>
          </a:p>
        </p:txBody>
      </p:sp>
    </p:spTree>
    <p:extLst>
      <p:ext uri="{BB962C8B-B14F-4D97-AF65-F5344CB8AC3E}">
        <p14:creationId xmlns:p14="http://schemas.microsoft.com/office/powerpoint/2010/main" xmlns="" val="361201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lgn="ctr"/>
            <a:r>
              <a:rPr kumimoji="0" lang="en-US" smtClean="0">
                <a:solidFill>
                  <a:srgbClr val="FFFFFF"/>
                </a:solidFill>
              </a:rPr>
              <a:t>4/22/2015</a:t>
            </a:r>
            <a:endParaRPr kumimoji="0" lang="en-US" sz="2000" dirty="0">
              <a:solidFill>
                <a:srgbClr val="FFFFFF"/>
              </a:solidFill>
            </a:endParaRPr>
          </a:p>
        </p:txBody>
      </p:sp>
      <p:sp>
        <p:nvSpPr>
          <p:cNvPr id="17" name="Footer Placeholder 16"/>
          <p:cNvSpPr>
            <a:spLocks noGrp="1"/>
          </p:cNvSpPr>
          <p:nvPr>
            <p:ph type="ftr" sz="quarter" idx="11"/>
          </p:nvPr>
        </p:nvSpPr>
        <p:spPr/>
        <p:txBody>
          <a:bodyPr/>
          <a:lstStyle/>
          <a:p>
            <a:pPr algn="r"/>
            <a:r>
              <a:rPr kumimoji="0" lang="en-US" smtClean="0">
                <a:solidFill>
                  <a:schemeClr val="tx2"/>
                </a:solidFill>
              </a:rPr>
              <a:t>Dr. A.R.NAIR</a:t>
            </a:r>
            <a:endParaRPr kumimoji="0" lang="en-US" dirty="0">
              <a:solidFill>
                <a:schemeClr val="tx2"/>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7" name="Rectangle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kumimoji="0" lang="en-US" smtClean="0"/>
              <a:t>4/22/2015</a:t>
            </a:r>
            <a:endParaRPr kumimoji="0" lang="en-US" sz="1400" dirty="0">
              <a:solidFill>
                <a:schemeClr val="tx2"/>
              </a:solidFill>
            </a:endParaRPr>
          </a:p>
        </p:txBody>
      </p:sp>
      <p:sp>
        <p:nvSpPr>
          <p:cNvPr id="5" name="Footer Placeholder 4"/>
          <p:cNvSpPr>
            <a:spLocks noGrp="1"/>
          </p:cNvSpPr>
          <p:nvPr>
            <p:ph type="ftr" sz="quarter" idx="11"/>
          </p:nvPr>
        </p:nvSpPr>
        <p:spPr/>
        <p:txBody>
          <a:bodyPr/>
          <a:lstStyle/>
          <a:p>
            <a:pPr algn="r"/>
            <a:r>
              <a:rPr kumimoji="0" lang="en-US" sz="1400" smtClean="0">
                <a:solidFill>
                  <a:schemeClr val="tx2"/>
                </a:solidFill>
              </a:rPr>
              <a:t>Dr. A.R.NAIR</a:t>
            </a:r>
            <a:endParaRPr kumimoji="0"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Tree>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1168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05980"/>
            <a:ext cx="55626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kumimoji="0" lang="en-US" smtClean="0"/>
              <a:t>4/22/2015</a:t>
            </a:r>
            <a:endParaRPr kumimoji="0" lang="en-US" sz="1400" dirty="0">
              <a:solidFill>
                <a:schemeClr val="tx2"/>
              </a:solidFill>
            </a:endParaRPr>
          </a:p>
        </p:txBody>
      </p:sp>
      <p:sp>
        <p:nvSpPr>
          <p:cNvPr id="5" name="Footer Placeholder 4"/>
          <p:cNvSpPr>
            <a:spLocks noGrp="1"/>
          </p:cNvSpPr>
          <p:nvPr>
            <p:ph type="ftr" sz="quarter" idx="11"/>
          </p:nvPr>
        </p:nvSpPr>
        <p:spPr/>
        <p:txBody>
          <a:bodyPr/>
          <a:lstStyle/>
          <a:p>
            <a:pPr algn="r"/>
            <a:r>
              <a:rPr kumimoji="0" lang="en-US" sz="1400" smtClean="0">
                <a:solidFill>
                  <a:schemeClr val="tx2"/>
                </a:solidFill>
              </a:rPr>
              <a:t>Dr. A.R.NAIR</a:t>
            </a:r>
            <a:endParaRPr kumimoji="0"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Tree>
  </p:cSld>
  <p:clrMapOvr>
    <a:masterClrMapping/>
  </p:clrMapOvr>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Rectangle 2"/>
          <p:cNvSpPr>
            <a:spLocks noGrp="1"/>
          </p:cNvSpPr>
          <p:nvPr>
            <p:ph type="dt" sz="half" idx="10"/>
          </p:nvPr>
        </p:nvSpPr>
        <p:spPr/>
        <p:txBody>
          <a:bodyPr/>
          <a:lstStyle>
            <a:extLst/>
          </a:lstStyle>
          <a:p>
            <a:r>
              <a:rPr kumimoji="0" lang="en-US" smtClean="0"/>
              <a:t>4/22/2015</a:t>
            </a:r>
            <a:endParaRPr kumimoji="0" lang="en-US"/>
          </a:p>
        </p:txBody>
      </p:sp>
      <p:sp>
        <p:nvSpPr>
          <p:cNvPr id="4" name="Rectangle 3"/>
          <p:cNvSpPr>
            <a:spLocks noGrp="1"/>
          </p:cNvSpPr>
          <p:nvPr>
            <p:ph type="ftr" sz="quarter" idx="11"/>
          </p:nvPr>
        </p:nvSpPr>
        <p:spPr/>
        <p:txBody>
          <a:bodyPr/>
          <a:lstStyle>
            <a:extLst/>
          </a:lstStyle>
          <a:p>
            <a:r>
              <a:rPr kumimoji="0" lang="en-US" smtClean="0"/>
              <a:t>Dr. A.R.NAIR</a:t>
            </a:r>
            <a:endParaRPr kumimoji="0" lang="en-US"/>
          </a:p>
        </p:txBody>
      </p:sp>
      <p:sp>
        <p:nvSpPr>
          <p:cNvPr id="5" name="Rectangle 4"/>
          <p:cNvSpPr>
            <a:spLocks noGrp="1"/>
          </p:cNvSpPr>
          <p:nvPr>
            <p:ph type="sldNum" sz="quarter" idx="12"/>
          </p:nvPr>
        </p:nvSpPr>
        <p:spPr/>
        <p:txBody>
          <a:bodyPr/>
          <a:lstStyle>
            <a:extLst/>
          </a:lstStyle>
          <a:p>
            <a:pPr algn="ctr"/>
            <a:fld id="{8F82E0A0-C266-4798-8C8F-B9F91E9DA37E}" type="slidenum">
              <a:rPr kumimoji="0" lang="en-US" sz="1400" b="1" smtClean="0">
                <a:solidFill>
                  <a:srgbClr val="FFFFFF"/>
                </a:solidFill>
              </a:rPr>
              <a:pPr algn="ctr"/>
              <a:t>‹#›</a:t>
            </a:fld>
            <a:endParaRPr kumimoji="0" lang="en-US"/>
          </a:p>
        </p:txBody>
      </p:sp>
      <p:sp>
        <p:nvSpPr>
          <p:cNvPr id="7" name="Rectangle 6"/>
          <p:cNvSpPr>
            <a:spLocks noGrp="1"/>
          </p:cNvSpPr>
          <p:nvPr>
            <p:ph sz="quarter" idx="13"/>
          </p:nvPr>
        </p:nvSpPr>
        <p:spPr>
          <a:xfrm>
            <a:off x="609600" y="1352550"/>
            <a:ext cx="8153400" cy="32766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r>
              <a:rPr lang="en-US" smtClean="0"/>
              <a:t>4/22/2015</a:t>
            </a:r>
            <a:endParaRPr lang="en-US"/>
          </a:p>
        </p:txBody>
      </p:sp>
      <p:sp>
        <p:nvSpPr>
          <p:cNvPr id="5" name="Footer Placeholder 4"/>
          <p:cNvSpPr>
            <a:spLocks noGrp="1"/>
          </p:cNvSpPr>
          <p:nvPr>
            <p:ph type="ftr" sz="quarter" idx="11"/>
          </p:nvPr>
        </p:nvSpPr>
        <p:spPr/>
        <p:txBody>
          <a:bodyPr/>
          <a:lstStyle/>
          <a:p>
            <a:pPr>
              <a:defRPr/>
            </a:pPr>
            <a:r>
              <a:rPr lang="en-US" smtClean="0"/>
              <a:t>Dr. A.R.NAIR</a:t>
            </a:r>
            <a:endParaRPr lang="en-US"/>
          </a:p>
        </p:txBody>
      </p:sp>
      <p:sp>
        <p:nvSpPr>
          <p:cNvPr id="6" name="Slide Number Placeholder 5"/>
          <p:cNvSpPr>
            <a:spLocks noGrp="1"/>
          </p:cNvSpPr>
          <p:nvPr>
            <p:ph type="sldNum" sz="quarter" idx="12"/>
          </p:nvPr>
        </p:nvSpPr>
        <p:spPr/>
        <p:txBody>
          <a:bodyPr/>
          <a:lstStyle/>
          <a:p>
            <a:fld id="{3D3082B1-03DC-4E6E-8775-C83C59017882}" type="slidenum">
              <a:rPr lang="en-US" smtClean="0"/>
              <a:pPr/>
              <a:t>‹#›</a:t>
            </a:fld>
            <a:endParaRPr lang="en-US"/>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714376"/>
            <a:ext cx="7772400" cy="1021556"/>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kumimoji="0" lang="en-US" smtClean="0"/>
              <a:t>4/22/2015</a:t>
            </a:r>
            <a:endParaRPr kumimoji="0" lang="en-US"/>
          </a:p>
        </p:txBody>
      </p:sp>
      <p:sp>
        <p:nvSpPr>
          <p:cNvPr id="5" name="Footer Placeholder 4"/>
          <p:cNvSpPr>
            <a:spLocks noGrp="1"/>
          </p:cNvSpPr>
          <p:nvPr>
            <p:ph type="ftr" sz="quarter" idx="11"/>
          </p:nvPr>
        </p:nvSpPr>
        <p:spPr>
          <a:xfrm>
            <a:off x="800100" y="4629150"/>
            <a:ext cx="4000500" cy="342900"/>
          </a:xfrm>
        </p:spPr>
        <p:txBody>
          <a:bodyPr/>
          <a:lstStyle/>
          <a:p>
            <a:r>
              <a:rPr kumimoji="0" lang="en-US" smtClean="0"/>
              <a:t>Dr. A.R.NAIR</a:t>
            </a:r>
            <a:endParaRPr kumimoji="0" lang="en-US"/>
          </a:p>
        </p:txBody>
      </p:sp>
      <p:sp>
        <p:nvSpPr>
          <p:cNvPr id="7" name="Rectangle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4656582"/>
            <a:ext cx="457200" cy="342900"/>
          </a:xfrm>
        </p:spPr>
        <p:txBody>
          <a:bodyPr/>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kumimoji="0" lang="en-US" smtClean="0"/>
              <a:t>4/22/2015</a:t>
            </a:r>
            <a:endParaRPr kumimoji="0" lang="en-US"/>
          </a:p>
        </p:txBody>
      </p:sp>
      <p:sp>
        <p:nvSpPr>
          <p:cNvPr id="6" name="Footer Placeholder 5"/>
          <p:cNvSpPr>
            <a:spLocks noGrp="1"/>
          </p:cNvSpPr>
          <p:nvPr>
            <p:ph type="ftr" sz="quarter" idx="11"/>
          </p:nvPr>
        </p:nvSpPr>
        <p:spPr/>
        <p:txBody>
          <a:bodyPr/>
          <a:lstStyle/>
          <a:p>
            <a:r>
              <a:rPr kumimoji="0" lang="en-US" smtClean="0"/>
              <a:t>Dr. A.R.NAIR</a:t>
            </a:r>
            <a:endParaRPr kumimoji="0" lang="en-US"/>
          </a:p>
        </p:txBody>
      </p:sp>
      <p:sp>
        <p:nvSpPr>
          <p:cNvPr id="7" name="Slide Number Placeholder 6"/>
          <p:cNvSpPr>
            <a:spLocks noGrp="1"/>
          </p:cNvSpPr>
          <p:nvPr>
            <p:ph type="sldNum" sz="quarter" idx="12"/>
          </p:nvPr>
        </p:nvSpPr>
        <p:spPr/>
        <p:txBody>
          <a:bodyPr/>
          <a:lstStyle/>
          <a:p>
            <a:pPr algn="ctr"/>
            <a:fld id="{8F82E0A0-C266-4798-8C8F-B9F91E9DA37E}" type="slidenum">
              <a:rPr kumimoji="0" lang="en-US" sz="1400" b="1" smtClean="0">
                <a:solidFill>
                  <a:srgbClr val="FFFFFF"/>
                </a:solidFill>
              </a:rPr>
              <a:pPr algn="ctr"/>
              <a:t>‹#›</a:t>
            </a:fld>
            <a:endParaRPr kumimoji="0" lang="en-US"/>
          </a:p>
        </p:txBody>
      </p:sp>
      <p:sp>
        <p:nvSpPr>
          <p:cNvPr id="9" name="Content Placeholder 8"/>
          <p:cNvSpPr>
            <a:spLocks noGrp="1"/>
          </p:cNvSpPr>
          <p:nvPr>
            <p:ph sz="quarter" idx="1"/>
          </p:nvPr>
        </p:nvSpPr>
        <p:spPr>
          <a:xfrm>
            <a:off x="91440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04788"/>
            <a:ext cx="7772400" cy="85725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kumimoji="0" lang="en-US" smtClean="0"/>
              <a:t>4/22/2015</a:t>
            </a:r>
            <a:endParaRPr kumimoji="0" lang="en-US"/>
          </a:p>
        </p:txBody>
      </p:sp>
      <p:sp>
        <p:nvSpPr>
          <p:cNvPr id="8" name="Footer Placeholder 7"/>
          <p:cNvSpPr>
            <a:spLocks noGrp="1"/>
          </p:cNvSpPr>
          <p:nvPr>
            <p:ph type="ftr" sz="quarter" idx="11"/>
          </p:nvPr>
        </p:nvSpPr>
        <p:spPr/>
        <p:txBody>
          <a:bodyPr/>
          <a:lstStyle/>
          <a:p>
            <a:r>
              <a:rPr kumimoji="0" lang="en-US" smtClean="0"/>
              <a:t>Dr. A.R.NAIR</a:t>
            </a:r>
            <a:endParaRPr kumimoji="0" lang="en-US"/>
          </a:p>
        </p:txBody>
      </p:sp>
      <p:sp>
        <p:nvSpPr>
          <p:cNvPr id="9" name="Slide Number Placeholder 8"/>
          <p:cNvSpPr>
            <a:spLocks noGrp="1"/>
          </p:cNvSpPr>
          <p:nvPr>
            <p:ph type="sldNum" sz="quarter" idx="12"/>
          </p:nvPr>
        </p:nvSpPr>
        <p:spPr/>
        <p:txBody>
          <a:bodyPr/>
          <a:lstStyle/>
          <a:p>
            <a:pPr algn="ctr"/>
            <a:fld id="{8F82E0A0-C266-4798-8C8F-B9F91E9DA37E}" type="slidenum">
              <a:rPr kumimoji="0" lang="en-US" sz="1400" b="1" smtClean="0">
                <a:solidFill>
                  <a:srgbClr val="FFFFFF"/>
                </a:solidFill>
              </a:rPr>
              <a:pPr algn="ctr"/>
              <a:t>‹#›</a:t>
            </a:fld>
            <a:endParaRPr kumimoji="0" lang="en-US"/>
          </a:p>
        </p:txBody>
      </p:sp>
      <p:sp>
        <p:nvSpPr>
          <p:cNvPr id="11" name="Content Placeholder 10"/>
          <p:cNvSpPr>
            <a:spLocks noGrp="1"/>
          </p:cNvSpPr>
          <p:nvPr>
            <p:ph sz="half" idx="2"/>
          </p:nvPr>
        </p:nvSpPr>
        <p:spPr>
          <a:xfrm>
            <a:off x="9144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kumimoji="0" lang="en-US" smtClean="0"/>
              <a:t>4/22/2015</a:t>
            </a:r>
            <a:endParaRPr kumimoji="0" lang="en-US"/>
          </a:p>
        </p:txBody>
      </p:sp>
      <p:sp>
        <p:nvSpPr>
          <p:cNvPr id="4" name="Footer Placeholder 3"/>
          <p:cNvSpPr>
            <a:spLocks noGrp="1"/>
          </p:cNvSpPr>
          <p:nvPr>
            <p:ph type="ftr" sz="quarter" idx="11"/>
          </p:nvPr>
        </p:nvSpPr>
        <p:spPr/>
        <p:txBody>
          <a:bodyPr/>
          <a:lstStyle/>
          <a:p>
            <a:r>
              <a:rPr kumimoji="0" lang="en-US" smtClean="0"/>
              <a:t>Dr. A.R.NAIR</a:t>
            </a:r>
            <a:endParaRPr kumimoji="0" lang="en-US"/>
          </a:p>
        </p:txBody>
      </p:sp>
      <p:sp>
        <p:nvSpPr>
          <p:cNvPr id="5" name="Slide Number Placeholder 4"/>
          <p:cNvSpPr>
            <a:spLocks noGrp="1"/>
          </p:cNvSpPr>
          <p:nvPr>
            <p:ph type="sldNum" sz="quarter" idx="12"/>
          </p:nvPr>
        </p:nvSpPr>
        <p:spPr/>
        <p:txBody>
          <a:bodyPr/>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0" lang="en-US" smtClean="0"/>
              <a:t>4/22/2015</a:t>
            </a:r>
            <a:endParaRPr kumimoji="0" lang="en-US"/>
          </a:p>
        </p:txBody>
      </p:sp>
      <p:sp>
        <p:nvSpPr>
          <p:cNvPr id="3" name="Footer Placeholder 2"/>
          <p:cNvSpPr>
            <a:spLocks noGrp="1"/>
          </p:cNvSpPr>
          <p:nvPr>
            <p:ph type="ftr" sz="quarter" idx="11"/>
          </p:nvPr>
        </p:nvSpPr>
        <p:spPr/>
        <p:txBody>
          <a:bodyPr/>
          <a:lstStyle/>
          <a:p>
            <a:r>
              <a:rPr kumimoji="0" lang="en-US" smtClean="0"/>
              <a:t>Dr. A.R.NAIR</a:t>
            </a:r>
            <a:endParaRPr kumimoji="0" lang="en-US" dirty="0"/>
          </a:p>
        </p:txBody>
      </p:sp>
      <p:sp>
        <p:nvSpPr>
          <p:cNvPr id="4" name="Slide Number Placeholder 3"/>
          <p:cNvSpPr>
            <a:spLocks noGrp="1"/>
          </p:cNvSpPr>
          <p:nvPr>
            <p:ph type="sldNum" sz="quarter" idx="12"/>
          </p:nvPr>
        </p:nvSpPr>
        <p:spPr/>
        <p:txBody>
          <a:bodyPr/>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04788"/>
            <a:ext cx="7772400" cy="85725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kumimoji="0" lang="en-US" smtClean="0"/>
              <a:t>4/22/2015</a:t>
            </a:r>
            <a:endParaRPr kumimoji="0" lang="en-US"/>
          </a:p>
        </p:txBody>
      </p:sp>
      <p:sp>
        <p:nvSpPr>
          <p:cNvPr id="6" name="Footer Placeholder 5"/>
          <p:cNvSpPr>
            <a:spLocks noGrp="1"/>
          </p:cNvSpPr>
          <p:nvPr>
            <p:ph type="ftr" sz="quarter" idx="11"/>
          </p:nvPr>
        </p:nvSpPr>
        <p:spPr/>
        <p:txBody>
          <a:bodyPr/>
          <a:lstStyle/>
          <a:p>
            <a:r>
              <a:rPr kumimoji="0" lang="en-US" smtClean="0"/>
              <a:t>Dr. A.R.NAIR</a:t>
            </a:r>
            <a:endParaRPr kumimoji="0" lang="en-US"/>
          </a:p>
        </p:txBody>
      </p:sp>
      <p:sp>
        <p:nvSpPr>
          <p:cNvPr id="7" name="Slide Number Placeholder 6"/>
          <p:cNvSpPr>
            <a:spLocks noGrp="1"/>
          </p:cNvSpPr>
          <p:nvPr>
            <p:ph type="sldNum" sz="quarter" idx="12"/>
          </p:nvPr>
        </p:nvSpPr>
        <p:spPr/>
        <p:txBody>
          <a:bodyPr/>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11" name="Content Placeholder 10"/>
          <p:cNvSpPr>
            <a:spLocks noGrp="1"/>
          </p:cNvSpPr>
          <p:nvPr>
            <p:ph sz="quarter" idx="1"/>
          </p:nvPr>
        </p:nvSpPr>
        <p:spPr>
          <a:xfrm>
            <a:off x="2971800" y="1200150"/>
            <a:ext cx="5715000" cy="33718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kumimoji="0" lang="en-US" smtClean="0"/>
              <a:t>4/22/2015</a:t>
            </a:r>
            <a:endParaRPr kumimoji="0" lang="en-US"/>
          </a:p>
        </p:txBody>
      </p:sp>
      <p:sp>
        <p:nvSpPr>
          <p:cNvPr id="6" name="Footer Placeholder 5"/>
          <p:cNvSpPr>
            <a:spLocks noGrp="1"/>
          </p:cNvSpPr>
          <p:nvPr>
            <p:ph type="ftr" sz="quarter" idx="11"/>
          </p:nvPr>
        </p:nvSpPr>
        <p:spPr>
          <a:xfrm>
            <a:off x="914400" y="4629150"/>
            <a:ext cx="3886200" cy="342900"/>
          </a:xfrm>
        </p:spPr>
        <p:txBody>
          <a:bodyPr/>
          <a:lstStyle/>
          <a:p>
            <a:r>
              <a:rPr kumimoji="0" lang="en-US" smtClean="0"/>
              <a:t>Dr. A.R.NAIR</a:t>
            </a:r>
            <a:endParaRPr kumimoji="0" lang="en-US" dirty="0"/>
          </a:p>
        </p:txBody>
      </p:sp>
      <p:sp>
        <p:nvSpPr>
          <p:cNvPr id="7" name="Slide Number Placeholder 6"/>
          <p:cNvSpPr>
            <a:spLocks noGrp="1"/>
          </p:cNvSpPr>
          <p:nvPr>
            <p:ph type="sldNum" sz="quarter" idx="12"/>
          </p:nvPr>
        </p:nvSpPr>
        <p:spPr>
          <a:xfrm>
            <a:off x="146304" y="4656582"/>
            <a:ext cx="457200" cy="342900"/>
          </a:xfrm>
        </p:spPr>
        <p:txBody>
          <a:bodyPr/>
          <a:lstStyle/>
          <a:p>
            <a:pPr algn="ctr"/>
            <a:fld id="{8F82E0A0-C266-4798-8C8F-B9F91E9DA37E}" type="slidenum">
              <a:rPr kumimoji="0" lang="en-US" sz="2800" b="1" smtClean="0">
                <a:solidFill>
                  <a:srgbClr val="FFFFFF"/>
                </a:solidFill>
              </a:rPr>
              <a:pPr algn="ctr"/>
              <a:t>‹#›</a:t>
            </a:fld>
            <a:endParaRPr kumimoji="0" lang="en-US" sz="2800" dirty="0"/>
          </a:p>
        </p:txBody>
      </p:sp>
      <p:sp>
        <p:nvSpPr>
          <p:cNvPr id="11" name="Rectangle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05979"/>
            <a:ext cx="7772400" cy="85725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r>
              <a:rPr kumimoji="0" lang="en-US" smtClean="0"/>
              <a:t>4/22/2015</a:t>
            </a:r>
            <a:endParaRPr kumimoji="0" lang="en-US" sz="1400" dirty="0">
              <a:solidFill>
                <a:schemeClr val="tx2"/>
              </a:solidFill>
            </a:endParaRPr>
          </a:p>
        </p:txBody>
      </p:sp>
      <p:sp>
        <p:nvSpPr>
          <p:cNvPr id="3" name="Footer Placeholder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pPr algn="r"/>
            <a:r>
              <a:rPr kumimoji="0" lang="en-US" sz="1400" smtClean="0">
                <a:solidFill>
                  <a:schemeClr val="tx2"/>
                </a:solidFill>
              </a:rPr>
              <a:t>Dr. A.R.NAIR</a:t>
            </a:r>
            <a:endParaRPr kumimoji="0" lang="en-US" sz="1400" dirty="0">
              <a:solidFill>
                <a:schemeClr val="tx2"/>
              </a:solidFill>
            </a:endParaRPr>
          </a:p>
        </p:txBody>
      </p:sp>
      <p:sp>
        <p:nvSpPr>
          <p:cNvPr id="23" name="Slide Number Placeholder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spd="slow">
    <p:fade/>
  </p:transition>
  <p:timing>
    <p:tnLst>
      <p:par>
        <p:cTn id="1" dur="indefinite" restart="never" nodeType="tmRoot"/>
      </p:par>
    </p:tnLst>
  </p:timing>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0778"/>
            <a:ext cx="9153211" cy="4476750"/>
          </a:xfrm>
          <a:prstGeom prst="rect">
            <a:avLst/>
          </a:prstGeom>
        </p:spPr>
      </p:pic>
      <p:sp>
        <p:nvSpPr>
          <p:cNvPr id="5" name="Rectangle 4"/>
          <p:cNvSpPr>
            <a:spLocks noGrp="1"/>
          </p:cNvSpPr>
          <p:nvPr>
            <p:ph type="subTitle" idx="1"/>
          </p:nvPr>
        </p:nvSpPr>
        <p:spPr/>
        <p:txBody>
          <a:bodyPr>
            <a:normAutofit/>
          </a:bodyPr>
          <a:lstStyle>
            <a:extLst/>
          </a:lstStyle>
          <a:p>
            <a:pPr algn="ctr"/>
            <a:r>
              <a:rPr lang="en-US" dirty="0" smtClean="0">
                <a:solidFill>
                  <a:schemeClr val="tx1"/>
                </a:solidFill>
                <a:latin typeface="Aparajita" panose="020B0604020202020204" pitchFamily="34" charset="0"/>
                <a:cs typeface="Aparajita" panose="020B0604020202020204" pitchFamily="34" charset="0"/>
              </a:rPr>
              <a:t>FOR DEPT. OF PRACTICE OF MEDICINE</a:t>
            </a:r>
            <a:endParaRPr lang="en-US" dirty="0">
              <a:solidFill>
                <a:schemeClr val="tx1"/>
              </a:solidFill>
              <a:latin typeface="Aparajita" panose="020B0604020202020204" pitchFamily="34" charset="0"/>
              <a:cs typeface="Aparajita" panose="020B0604020202020204" pitchFamily="34" charset="0"/>
            </a:endParaRPr>
          </a:p>
        </p:txBody>
      </p:sp>
      <p:sp>
        <p:nvSpPr>
          <p:cNvPr id="4" name="Rectangle 3"/>
          <p:cNvSpPr>
            <a:spLocks noGrp="1"/>
          </p:cNvSpPr>
          <p:nvPr>
            <p:ph type="ctrTitle"/>
          </p:nvPr>
        </p:nvSpPr>
        <p:spPr>
          <a:xfrm>
            <a:off x="304800" y="2343150"/>
            <a:ext cx="8763000" cy="2038350"/>
          </a:xfrm>
        </p:spPr>
        <p:txBody>
          <a:bodyPr>
            <a:normAutofit/>
          </a:bodyPr>
          <a:lstStyle>
            <a:extLst/>
          </a:lstStyle>
          <a:p>
            <a:r>
              <a:rPr lang="en-US" sz="3200" i="1" dirty="0" smtClean="0">
                <a:solidFill>
                  <a:schemeClr val="tx1"/>
                </a:solidFill>
                <a:latin typeface="Aparajita" panose="020B0604020202020204" pitchFamily="34" charset="0"/>
                <a:cs typeface="Aparajita" panose="020B0604020202020204" pitchFamily="34" charset="0"/>
              </a:rPr>
              <a:t>PULSE - AN OUT LOOK &amp; EXAMINATION..</a:t>
            </a:r>
            <a:r>
              <a:rPr lang="en-US" dirty="0" smtClean="0">
                <a:latin typeface="Aparajita" panose="020B0604020202020204" pitchFamily="34" charset="0"/>
                <a:cs typeface="Aparajita" panose="020B0604020202020204" pitchFamily="34" charset="0"/>
              </a:rPr>
              <a:t/>
            </a:r>
            <a:br>
              <a:rPr lang="en-US" dirty="0" smtClean="0">
                <a:latin typeface="Aparajita" panose="020B0604020202020204" pitchFamily="34" charset="0"/>
                <a:cs typeface="Aparajita" panose="020B0604020202020204" pitchFamily="34" charset="0"/>
              </a:rPr>
            </a:br>
            <a:r>
              <a:rPr lang="en-US" sz="2200" dirty="0" err="1" smtClean="0">
                <a:latin typeface="Aparajita" panose="020B0604020202020204" pitchFamily="34" charset="0"/>
                <a:cs typeface="Aparajita" panose="020B0604020202020204" pitchFamily="34" charset="0"/>
              </a:rPr>
              <a:t>DR.Arun</a:t>
            </a:r>
            <a:r>
              <a:rPr lang="en-US" sz="2200" dirty="0" smtClean="0">
                <a:latin typeface="Aparajita" panose="020B0604020202020204" pitchFamily="34" charset="0"/>
                <a:cs typeface="Aparajita" panose="020B0604020202020204" pitchFamily="34" charset="0"/>
              </a:rPr>
              <a:t> </a:t>
            </a:r>
            <a:r>
              <a:rPr lang="en-US" sz="2200" dirty="0" err="1" smtClean="0">
                <a:latin typeface="Aparajita" panose="020B0604020202020204" pitchFamily="34" charset="0"/>
                <a:cs typeface="Aparajita" panose="020B0604020202020204" pitchFamily="34" charset="0"/>
              </a:rPr>
              <a:t>nair</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arajita" panose="020B0604020202020204" pitchFamily="34" charset="0"/>
                <a:cs typeface="Aparajita" panose="020B0604020202020204" pitchFamily="34" charset="0"/>
              </a:rPr>
              <a:t>Slow rising or </a:t>
            </a:r>
            <a:r>
              <a:rPr lang="en-US" dirty="0" err="1" smtClean="0">
                <a:latin typeface="Aparajita" panose="020B0604020202020204" pitchFamily="34" charset="0"/>
                <a:cs typeface="Aparajita" panose="020B0604020202020204" pitchFamily="34" charset="0"/>
              </a:rPr>
              <a:t>Pulsus</a:t>
            </a:r>
            <a:r>
              <a:rPr lang="en-US" dirty="0" smtClean="0">
                <a:latin typeface="Aparajita" panose="020B0604020202020204" pitchFamily="34" charset="0"/>
                <a:cs typeface="Aparajita" panose="020B0604020202020204" pitchFamily="34" charset="0"/>
              </a:rPr>
              <a:t> </a:t>
            </a:r>
            <a:r>
              <a:rPr lang="en-US" dirty="0" err="1" smtClean="0">
                <a:latin typeface="Aparajita" panose="020B0604020202020204" pitchFamily="34" charset="0"/>
                <a:cs typeface="Aparajita" panose="020B0604020202020204" pitchFamily="34" charset="0"/>
              </a:rPr>
              <a:t>Parvus</a:t>
            </a:r>
            <a:endParaRPr lang="en-US" dirty="0">
              <a:latin typeface="Aparajita" panose="020B0604020202020204" pitchFamily="34" charset="0"/>
              <a:cs typeface="Aparajita" panose="020B0604020202020204" pitchFamily="34" charset="0"/>
            </a:endParaRPr>
          </a:p>
        </p:txBody>
      </p:sp>
      <p:sp>
        <p:nvSpPr>
          <p:cNvPr id="3" name="Content Placeholder 2"/>
          <p:cNvSpPr>
            <a:spLocks noGrp="1"/>
          </p:cNvSpPr>
          <p:nvPr>
            <p:ph sz="quarter" idx="1"/>
          </p:nvPr>
        </p:nvSpPr>
        <p:spPr/>
        <p:txBody>
          <a:bodyPr>
            <a:normAutofit/>
          </a:bodyPr>
          <a:lstStyle/>
          <a:p>
            <a:r>
              <a:rPr lang="en-US" dirty="0" smtClean="0">
                <a:latin typeface="Aparajita" panose="020B0604020202020204" pitchFamily="34" charset="0"/>
                <a:cs typeface="Aparajita" panose="020B0604020202020204" pitchFamily="34" charset="0"/>
              </a:rPr>
              <a:t>(</a:t>
            </a:r>
            <a:r>
              <a:rPr lang="en-US" dirty="0" err="1" smtClean="0">
                <a:latin typeface="Aparajita" panose="020B0604020202020204" pitchFamily="34" charset="0"/>
                <a:cs typeface="Aparajita" panose="020B0604020202020204" pitchFamily="34" charset="0"/>
              </a:rPr>
              <a:t>Parvus</a:t>
            </a:r>
            <a:r>
              <a:rPr lang="en-US" dirty="0" smtClean="0">
                <a:latin typeface="Aparajita" panose="020B0604020202020204" pitchFamily="34" charset="0"/>
                <a:cs typeface="Aparajita" panose="020B0604020202020204" pitchFamily="34" charset="0"/>
              </a:rPr>
              <a:t>=small), small, weak pulse rises slowly and  has a late systolic  phase.</a:t>
            </a:r>
          </a:p>
          <a:p>
            <a:r>
              <a:rPr lang="en-US" dirty="0" smtClean="0">
                <a:latin typeface="Aparajita" panose="020B0604020202020204" pitchFamily="34" charset="0"/>
                <a:cs typeface="Aparajita" panose="020B0604020202020204" pitchFamily="34" charset="0"/>
              </a:rPr>
              <a:t>Weak upstroke is due to decreased stroke volume.</a:t>
            </a:r>
          </a:p>
          <a:p>
            <a:r>
              <a:rPr lang="en-US" dirty="0" smtClean="0">
                <a:latin typeface="Aparajita" panose="020B0604020202020204" pitchFamily="34" charset="0"/>
                <a:cs typeface="Aparajita" panose="020B0604020202020204" pitchFamily="34" charset="0"/>
              </a:rPr>
              <a:t>Seen in conditions diminished LV stroke volume and narrow pulse pressure-Aortic, Mitral </a:t>
            </a:r>
            <a:r>
              <a:rPr lang="en-US" dirty="0" err="1" smtClean="0">
                <a:latin typeface="Aparajita" panose="020B0604020202020204" pitchFamily="34" charset="0"/>
                <a:cs typeface="Aparajita" panose="020B0604020202020204" pitchFamily="34" charset="0"/>
              </a:rPr>
              <a:t>stenosis</a:t>
            </a:r>
            <a:r>
              <a:rPr lang="en-US" dirty="0" smtClean="0">
                <a:latin typeface="Aparajita" panose="020B0604020202020204" pitchFamily="34" charset="0"/>
                <a:cs typeface="Aparajita" panose="020B0604020202020204" pitchFamily="34" charset="0"/>
              </a:rPr>
              <a:t>, LVF and </a:t>
            </a:r>
            <a:r>
              <a:rPr lang="en-US" dirty="0" err="1" smtClean="0">
                <a:latin typeface="Aparajita" panose="020B0604020202020204" pitchFamily="34" charset="0"/>
                <a:cs typeface="Aparajita" panose="020B0604020202020204" pitchFamily="34" charset="0"/>
              </a:rPr>
              <a:t>hypovolemia</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28900809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arajita" panose="020B0604020202020204" pitchFamily="34" charset="0"/>
                <a:cs typeface="Aparajita" panose="020B0604020202020204" pitchFamily="34" charset="0"/>
              </a:rPr>
              <a:t>Collapsing or water hammer pulse</a:t>
            </a:r>
            <a:endParaRPr lang="en-US" dirty="0">
              <a:latin typeface="Aparajita" panose="020B0604020202020204" pitchFamily="34" charset="0"/>
              <a:cs typeface="Aparajita" panose="020B0604020202020204" pitchFamily="34" charset="0"/>
            </a:endParaRPr>
          </a:p>
        </p:txBody>
      </p:sp>
      <p:sp>
        <p:nvSpPr>
          <p:cNvPr id="3" name="Content Placeholder 2"/>
          <p:cNvSpPr>
            <a:spLocks noGrp="1"/>
          </p:cNvSpPr>
          <p:nvPr>
            <p:ph sz="quarter" idx="1"/>
          </p:nvPr>
        </p:nvSpPr>
        <p:spPr/>
        <p:txBody>
          <a:bodyPr>
            <a:normAutofit/>
          </a:bodyPr>
          <a:lstStyle/>
          <a:p>
            <a:r>
              <a:rPr lang="en-US" dirty="0" smtClean="0">
                <a:latin typeface="Aparajita" panose="020B0604020202020204" pitchFamily="34" charset="0"/>
                <a:cs typeface="Aparajita" panose="020B0604020202020204" pitchFamily="34" charset="0"/>
              </a:rPr>
              <a:t>Corrigan pulse</a:t>
            </a:r>
          </a:p>
          <a:p>
            <a:r>
              <a:rPr lang="en-US" dirty="0" smtClean="0">
                <a:latin typeface="Aparajita" panose="020B0604020202020204" pitchFamily="34" charset="0"/>
                <a:cs typeface="Aparajita" panose="020B0604020202020204" pitchFamily="34" charset="0"/>
              </a:rPr>
              <a:t>This </a:t>
            </a:r>
            <a:r>
              <a:rPr lang="en-US" dirty="0">
                <a:latin typeface="Aparajita" panose="020B0604020202020204" pitchFamily="34" charset="0"/>
                <a:cs typeface="Aparajita" panose="020B0604020202020204" pitchFamily="34" charset="0"/>
              </a:rPr>
              <a:t>is a sign of aortic regurgitation, although it is sometimes also seen in patients with a </a:t>
            </a:r>
            <a:r>
              <a:rPr lang="en-US" dirty="0" err="1">
                <a:latin typeface="Aparajita" panose="020B0604020202020204" pitchFamily="34" charset="0"/>
                <a:cs typeface="Aparajita" panose="020B0604020202020204" pitchFamily="34" charset="0"/>
              </a:rPr>
              <a:t>hyperdynamic</a:t>
            </a:r>
            <a:r>
              <a:rPr lang="en-US" dirty="0">
                <a:latin typeface="Aparajita" panose="020B0604020202020204" pitchFamily="34" charset="0"/>
                <a:cs typeface="Aparajita" panose="020B0604020202020204" pitchFamily="34" charset="0"/>
              </a:rPr>
              <a:t> circulation and with a rigid arterial system. A stiff arterial system leads to an accentuated systolic peak in the peripheral pulses. The pulse has an early peak and then quickly falls away, giving it a tapping quality. The preferred method is to palpate the brachial pulse with the whole palm applied to the flexor aspect of the wrist</a:t>
            </a:r>
            <a:endParaRPr lang="en-US" dirty="0" smtClean="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26386898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arajita" panose="020B0604020202020204" pitchFamily="34" charset="0"/>
                <a:cs typeface="Aparajita" panose="020B0604020202020204" pitchFamily="34" charset="0"/>
              </a:rPr>
              <a:t>COLLAPSING PULSE</a:t>
            </a:r>
            <a:endParaRPr lang="en-US" dirty="0">
              <a:latin typeface="Aparajita" panose="020B0604020202020204" pitchFamily="34" charset="0"/>
              <a:cs typeface="Aparajita" panose="020B0604020202020204" pitchFamily="34" charset="0"/>
            </a:endParaRPr>
          </a:p>
        </p:txBody>
      </p:sp>
      <p:sp>
        <p:nvSpPr>
          <p:cNvPr id="3" name="Date Placeholder 2"/>
          <p:cNvSpPr>
            <a:spLocks noGrp="1"/>
          </p:cNvSpPr>
          <p:nvPr>
            <p:ph type="dt" sz="half" idx="10"/>
          </p:nvPr>
        </p:nvSpPr>
        <p:spPr/>
        <p:txBody>
          <a:bodyPr/>
          <a:lstStyle/>
          <a:p>
            <a:r>
              <a:rPr kumimoji="0" lang="en-US" smtClean="0"/>
              <a:t>4/22/2015</a:t>
            </a:r>
            <a:endParaRPr kumimoji="0" lang="en-US"/>
          </a:p>
        </p:txBody>
      </p:sp>
      <p:sp>
        <p:nvSpPr>
          <p:cNvPr id="4" name="Footer Placeholder 3"/>
          <p:cNvSpPr>
            <a:spLocks noGrp="1"/>
          </p:cNvSpPr>
          <p:nvPr>
            <p:ph type="ftr" sz="quarter" idx="11"/>
          </p:nvPr>
        </p:nvSpPr>
        <p:spPr/>
        <p:txBody>
          <a:bodyPr/>
          <a:lstStyle/>
          <a:p>
            <a:r>
              <a:rPr kumimoji="0" lang="en-US" smtClean="0"/>
              <a:t>Dr. A.R.NAIR</a:t>
            </a:r>
            <a:endParaRPr kumimoji="0" lang="en-US"/>
          </a:p>
        </p:txBody>
      </p:sp>
      <p:sp>
        <p:nvSpPr>
          <p:cNvPr id="5" name="Slide Number Placeholder 4"/>
          <p:cNvSpPr>
            <a:spLocks noGrp="1"/>
          </p:cNvSpPr>
          <p:nvPr>
            <p:ph type="sldNum" sz="quarter" idx="12"/>
          </p:nvPr>
        </p:nvSpPr>
        <p:spPr/>
        <p:txBody>
          <a:bodyPr>
            <a:normAutofit/>
          </a:bodyPr>
          <a:lstStyle/>
          <a:p>
            <a:pPr algn="ctr"/>
            <a:fld id="{8F82E0A0-C266-4798-8C8F-B9F91E9DA37E}" type="slidenum">
              <a:rPr kumimoji="0" lang="en-US" sz="1400" b="1" smtClean="0">
                <a:solidFill>
                  <a:srgbClr val="FFFFFF"/>
                </a:solidFill>
              </a:rPr>
              <a:pPr algn="ctr"/>
              <a:t>12</a:t>
            </a:fld>
            <a:endParaRPr kumimoji="0" lang="en-US"/>
          </a:p>
        </p:txBody>
      </p:sp>
      <p:sp>
        <p:nvSpPr>
          <p:cNvPr id="6" name="Content Placeholder 5"/>
          <p:cNvSpPr>
            <a:spLocks noGrp="1"/>
          </p:cNvSpPr>
          <p:nvPr>
            <p:ph sz="quarter" idx="13"/>
          </p:nvPr>
        </p:nvSpPr>
        <p:spPr>
          <a:xfrm>
            <a:off x="609600" y="1352550"/>
            <a:ext cx="8458200" cy="3276600"/>
          </a:xfrm>
        </p:spPr>
        <p:txBody>
          <a:bodyPr>
            <a:normAutofit fontScale="92500" lnSpcReduction="20000"/>
          </a:bodyPr>
          <a:lstStyle/>
          <a:p>
            <a:pPr marL="0" indent="0">
              <a:buNone/>
            </a:pPr>
            <a:r>
              <a:rPr lang="en-US" sz="2400" dirty="0">
                <a:latin typeface="Aparajita" panose="020B0604020202020204" pitchFamily="34" charset="0"/>
                <a:cs typeface="Aparajita" panose="020B0604020202020204" pitchFamily="34" charset="0"/>
              </a:rPr>
              <a:t>When a collapsing pulse is detected look for the following signs</a:t>
            </a:r>
            <a:r>
              <a:rPr lang="en-US" sz="2400" dirty="0" smtClean="0">
                <a:latin typeface="Aparajita" panose="020B0604020202020204" pitchFamily="34" charset="0"/>
                <a:cs typeface="Aparajita" panose="020B0604020202020204" pitchFamily="34" charset="0"/>
              </a:rPr>
              <a:t>,</a:t>
            </a:r>
          </a:p>
          <a:p>
            <a:pPr marL="0" indent="0">
              <a:buNone/>
            </a:pPr>
            <a:r>
              <a:rPr lang="en-US" sz="2400" dirty="0" err="1">
                <a:solidFill>
                  <a:schemeClr val="accent2"/>
                </a:solidFill>
                <a:latin typeface="Aparajita" panose="020B0604020202020204" pitchFamily="34" charset="0"/>
                <a:cs typeface="Aparajita" panose="020B0604020202020204" pitchFamily="34" charset="0"/>
              </a:rPr>
              <a:t>Duroziez</a:t>
            </a:r>
            <a:r>
              <a:rPr lang="en-US" sz="2400" dirty="0">
                <a:solidFill>
                  <a:schemeClr val="accent2"/>
                </a:solidFill>
                <a:latin typeface="Aparajita" panose="020B0604020202020204" pitchFamily="34" charset="0"/>
                <a:cs typeface="Aparajita" panose="020B0604020202020204" pitchFamily="34" charset="0"/>
              </a:rPr>
              <a:t> sign: </a:t>
            </a:r>
            <a:r>
              <a:rPr lang="en-US" sz="2400" dirty="0">
                <a:latin typeface="Aparajita" panose="020B0604020202020204" pitchFamily="34" charset="0"/>
                <a:cs typeface="Aparajita" panose="020B0604020202020204" pitchFamily="34" charset="0"/>
              </a:rPr>
              <a:t>Seen in severe aortic regurgitation. Place the diaphragm of the stethoscope over the femoral artery and press downwards. Initially a systolic murmur will be heard. Gradually increase pressure over the artery- a diastolic murmur will become evident also related to the flow reversal with profound aortic regurgitation. Now tilt the proximal edge of the stethoscope further downwards – if aortic regurgitation is present the systolic murmur is accentuated and the diastolic component is diminished. Now tilt the distal edge of the stethoscope downwards, the diastolic component will now be accentuated and the systolic reduced. This sign has a positive predictive value of close to 100% for aortic regurgitation, and can detect this lesion in some patients in whom it is not possible to hear the characteristic diastolic murmur on auscultation of the heart</a:t>
            </a:r>
          </a:p>
        </p:txBody>
      </p:sp>
    </p:spTree>
    <p:extLst>
      <p:ext uri="{BB962C8B-B14F-4D97-AF65-F5344CB8AC3E}">
        <p14:creationId xmlns:p14="http://schemas.microsoft.com/office/powerpoint/2010/main" xmlns="" val="33091801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parajita" panose="020B0604020202020204" pitchFamily="34" charset="0"/>
                <a:cs typeface="Aparajita" panose="020B0604020202020204" pitchFamily="34" charset="0"/>
              </a:rPr>
              <a:t>COLLAPSING PULSE</a:t>
            </a:r>
            <a:endParaRPr lang="en-US" dirty="0"/>
          </a:p>
        </p:txBody>
      </p:sp>
      <p:sp>
        <p:nvSpPr>
          <p:cNvPr id="3" name="Date Placeholder 2"/>
          <p:cNvSpPr>
            <a:spLocks noGrp="1"/>
          </p:cNvSpPr>
          <p:nvPr>
            <p:ph type="dt" sz="half" idx="10"/>
          </p:nvPr>
        </p:nvSpPr>
        <p:spPr/>
        <p:txBody>
          <a:bodyPr/>
          <a:lstStyle/>
          <a:p>
            <a:r>
              <a:rPr kumimoji="0" lang="en-US" smtClean="0"/>
              <a:t>4/22/2015</a:t>
            </a:r>
            <a:endParaRPr kumimoji="0" lang="en-US"/>
          </a:p>
        </p:txBody>
      </p:sp>
      <p:sp>
        <p:nvSpPr>
          <p:cNvPr id="4" name="Footer Placeholder 3"/>
          <p:cNvSpPr>
            <a:spLocks noGrp="1"/>
          </p:cNvSpPr>
          <p:nvPr>
            <p:ph type="ftr" sz="quarter" idx="11"/>
          </p:nvPr>
        </p:nvSpPr>
        <p:spPr/>
        <p:txBody>
          <a:bodyPr/>
          <a:lstStyle/>
          <a:p>
            <a:r>
              <a:rPr kumimoji="0" lang="en-US" smtClean="0"/>
              <a:t>Dr. A.R.NAIR</a:t>
            </a:r>
            <a:endParaRPr kumimoji="0" lang="en-US"/>
          </a:p>
        </p:txBody>
      </p:sp>
      <p:sp>
        <p:nvSpPr>
          <p:cNvPr id="5" name="Slide Number Placeholder 4"/>
          <p:cNvSpPr>
            <a:spLocks noGrp="1"/>
          </p:cNvSpPr>
          <p:nvPr>
            <p:ph type="sldNum" sz="quarter" idx="12"/>
          </p:nvPr>
        </p:nvSpPr>
        <p:spPr/>
        <p:txBody>
          <a:bodyPr>
            <a:normAutofit/>
          </a:bodyPr>
          <a:lstStyle/>
          <a:p>
            <a:pPr algn="ctr"/>
            <a:fld id="{8F82E0A0-C266-4798-8C8F-B9F91E9DA37E}" type="slidenum">
              <a:rPr kumimoji="0" lang="en-US" sz="1400" b="1" smtClean="0">
                <a:solidFill>
                  <a:srgbClr val="FFFFFF"/>
                </a:solidFill>
              </a:rPr>
              <a:pPr algn="ctr"/>
              <a:t>13</a:t>
            </a:fld>
            <a:endParaRPr kumimoji="0" lang="en-US"/>
          </a:p>
        </p:txBody>
      </p:sp>
      <p:sp>
        <p:nvSpPr>
          <p:cNvPr id="6" name="Content Placeholder 5"/>
          <p:cNvSpPr>
            <a:spLocks noGrp="1"/>
          </p:cNvSpPr>
          <p:nvPr>
            <p:ph sz="quarter" idx="13"/>
          </p:nvPr>
        </p:nvSpPr>
        <p:spPr>
          <a:xfrm>
            <a:off x="609600" y="1352550"/>
            <a:ext cx="8534400" cy="3276600"/>
          </a:xfrm>
        </p:spPr>
        <p:txBody>
          <a:bodyPr>
            <a:normAutofit fontScale="85000" lnSpcReduction="20000"/>
          </a:bodyPr>
          <a:lstStyle/>
          <a:p>
            <a:pPr marL="0" indent="0">
              <a:buNone/>
            </a:pPr>
            <a:r>
              <a:rPr lang="en-US" dirty="0" err="1">
                <a:solidFill>
                  <a:schemeClr val="accent2"/>
                </a:solidFill>
                <a:latin typeface="Aparajita" panose="020B0604020202020204" pitchFamily="34" charset="0"/>
                <a:cs typeface="Aparajita" panose="020B0604020202020204" pitchFamily="34" charset="0"/>
              </a:rPr>
              <a:t>Traubes</a:t>
            </a:r>
            <a:r>
              <a:rPr lang="en-US" dirty="0">
                <a:solidFill>
                  <a:schemeClr val="accent2"/>
                </a:solidFill>
                <a:latin typeface="Aparajita" panose="020B0604020202020204" pitchFamily="34" charset="0"/>
                <a:cs typeface="Aparajita" panose="020B0604020202020204" pitchFamily="34" charset="0"/>
              </a:rPr>
              <a:t> sign: </a:t>
            </a:r>
            <a:r>
              <a:rPr lang="en-US" dirty="0">
                <a:latin typeface="Aparajita" panose="020B0604020202020204" pitchFamily="34" charset="0"/>
                <a:cs typeface="Aparajita" panose="020B0604020202020204" pitchFamily="34" charset="0"/>
              </a:rPr>
              <a:t>A “pistol shot” sound heard over the femoral artery with the aid of a stethoscope. It is necessary to compress the femoral artery distal to the stethoscope head to produce the characteristic double tone sound</a:t>
            </a:r>
            <a:r>
              <a:rPr lang="en-US" dirty="0" smtClean="0">
                <a:latin typeface="Aparajita" panose="020B0604020202020204" pitchFamily="34" charset="0"/>
                <a:cs typeface="Aparajita" panose="020B0604020202020204" pitchFamily="34" charset="0"/>
              </a:rPr>
              <a:t>.</a:t>
            </a:r>
            <a:endParaRPr lang="en-US" dirty="0">
              <a:latin typeface="Aparajita" panose="020B0604020202020204" pitchFamily="34" charset="0"/>
              <a:cs typeface="Aparajita" panose="020B0604020202020204" pitchFamily="34" charset="0"/>
            </a:endParaRPr>
          </a:p>
          <a:p>
            <a:pPr marL="0" indent="0">
              <a:buNone/>
            </a:pPr>
            <a:r>
              <a:rPr lang="en-US" dirty="0">
                <a:solidFill>
                  <a:schemeClr val="accent2"/>
                </a:solidFill>
                <a:latin typeface="Aparajita" panose="020B0604020202020204" pitchFamily="34" charset="0"/>
                <a:cs typeface="Aparajita" panose="020B0604020202020204" pitchFamily="34" charset="0"/>
              </a:rPr>
              <a:t>Hills sign: </a:t>
            </a:r>
            <a:r>
              <a:rPr lang="en-US" dirty="0">
                <a:latin typeface="Aparajita" panose="020B0604020202020204" pitchFamily="34" charset="0"/>
                <a:cs typeface="Aparajita" panose="020B0604020202020204" pitchFamily="34" charset="0"/>
              </a:rPr>
              <a:t>This is a nonspecific sign of aortic regurgitation- it is also seen in other causes of a </a:t>
            </a:r>
            <a:r>
              <a:rPr lang="en-US" dirty="0" err="1">
                <a:latin typeface="Aparajita" panose="020B0604020202020204" pitchFamily="34" charset="0"/>
                <a:cs typeface="Aparajita" panose="020B0604020202020204" pitchFamily="34" charset="0"/>
              </a:rPr>
              <a:t>hyperdynamic</a:t>
            </a:r>
            <a:r>
              <a:rPr lang="en-US" dirty="0">
                <a:latin typeface="Aparajita" panose="020B0604020202020204" pitchFamily="34" charset="0"/>
                <a:cs typeface="Aparajita" panose="020B0604020202020204" pitchFamily="34" charset="0"/>
              </a:rPr>
              <a:t> circulation, such as thyrotoxicosis, </a:t>
            </a:r>
            <a:r>
              <a:rPr lang="en-US" dirty="0" err="1">
                <a:latin typeface="Aparajita" panose="020B0604020202020204" pitchFamily="34" charset="0"/>
                <a:cs typeface="Aparajita" panose="020B0604020202020204" pitchFamily="34" charset="0"/>
              </a:rPr>
              <a:t>beri-beri</a:t>
            </a:r>
            <a:r>
              <a:rPr lang="en-US" dirty="0">
                <a:latin typeface="Aparajita" panose="020B0604020202020204" pitchFamily="34" charset="0"/>
                <a:cs typeface="Aparajita" panose="020B0604020202020204" pitchFamily="34" charset="0"/>
              </a:rPr>
              <a:t>, or pregnancy. Check the blood pressures in the upper and lower limbs. If the pressure in the lower limbs exceeds that in the upper limbs by more than 20 mmHg then the sign is positive</a:t>
            </a:r>
            <a:r>
              <a:rPr lang="en-US" dirty="0" smtClean="0">
                <a:latin typeface="Aparajita" panose="020B0604020202020204" pitchFamily="34" charset="0"/>
                <a:cs typeface="Aparajita" panose="020B0604020202020204" pitchFamily="34" charset="0"/>
              </a:rPr>
              <a:t>.</a:t>
            </a:r>
            <a:endParaRPr lang="en-US" dirty="0">
              <a:latin typeface="Aparajita" panose="020B0604020202020204" pitchFamily="34" charset="0"/>
              <a:cs typeface="Aparajita" panose="020B0604020202020204" pitchFamily="34" charset="0"/>
            </a:endParaRPr>
          </a:p>
          <a:p>
            <a:pPr marL="0" indent="0">
              <a:buNone/>
            </a:pPr>
            <a:r>
              <a:rPr lang="en-US" dirty="0" err="1">
                <a:solidFill>
                  <a:schemeClr val="accent2"/>
                </a:solidFill>
                <a:latin typeface="Aparajita" panose="020B0604020202020204" pitchFamily="34" charset="0"/>
                <a:cs typeface="Aparajita" panose="020B0604020202020204" pitchFamily="34" charset="0"/>
              </a:rPr>
              <a:t>Quinkes</a:t>
            </a:r>
            <a:r>
              <a:rPr lang="en-US" dirty="0">
                <a:solidFill>
                  <a:schemeClr val="accent2"/>
                </a:solidFill>
                <a:latin typeface="Aparajita" panose="020B0604020202020204" pitchFamily="34" charset="0"/>
                <a:cs typeface="Aparajita" panose="020B0604020202020204" pitchFamily="34" charset="0"/>
              </a:rPr>
              <a:t> sign: </a:t>
            </a:r>
            <a:r>
              <a:rPr lang="en-US" dirty="0">
                <a:latin typeface="Aparajita" panose="020B0604020202020204" pitchFamily="34" charset="0"/>
                <a:cs typeface="Aparajita" panose="020B0604020202020204" pitchFamily="34" charset="0"/>
              </a:rPr>
              <a:t>Pulsatile blanching of the nail </a:t>
            </a:r>
            <a:r>
              <a:rPr lang="en-US" dirty="0" smtClean="0">
                <a:latin typeface="Aparajita" panose="020B0604020202020204" pitchFamily="34" charset="0"/>
                <a:cs typeface="Aparajita" panose="020B0604020202020204" pitchFamily="34" charset="0"/>
              </a:rPr>
              <a:t>bed</a:t>
            </a:r>
            <a:endParaRPr lang="en-US" dirty="0">
              <a:latin typeface="Aparajita" panose="020B0604020202020204" pitchFamily="34" charset="0"/>
              <a:cs typeface="Aparajita" panose="020B0604020202020204" pitchFamily="34" charset="0"/>
            </a:endParaRPr>
          </a:p>
          <a:p>
            <a:pPr marL="0" indent="0">
              <a:buNone/>
            </a:pPr>
            <a:r>
              <a:rPr lang="en-US" dirty="0">
                <a:solidFill>
                  <a:schemeClr val="accent2"/>
                </a:solidFill>
                <a:latin typeface="Aparajita" panose="020B0604020202020204" pitchFamily="34" charset="0"/>
                <a:cs typeface="Aparajita" panose="020B0604020202020204" pitchFamily="34" charset="0"/>
              </a:rPr>
              <a:t>De Musset’s sign: </a:t>
            </a:r>
            <a:r>
              <a:rPr lang="en-US" dirty="0">
                <a:latin typeface="Aparajita" panose="020B0604020202020204" pitchFamily="34" charset="0"/>
                <a:cs typeface="Aparajita" panose="020B0604020202020204" pitchFamily="34" charset="0"/>
              </a:rPr>
              <a:t>Named after the famous French poet whose head nodded in time with his arterial pulsations due to his syphilis related aortic regurgitation</a:t>
            </a:r>
          </a:p>
        </p:txBody>
      </p:sp>
    </p:spTree>
    <p:extLst>
      <p:ext uri="{BB962C8B-B14F-4D97-AF65-F5344CB8AC3E}">
        <p14:creationId xmlns:p14="http://schemas.microsoft.com/office/powerpoint/2010/main" xmlns="" val="22241553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Aparajita" panose="020B0604020202020204" pitchFamily="34" charset="0"/>
                <a:cs typeface="Aparajita" panose="020B0604020202020204" pitchFamily="34" charset="0"/>
              </a:rPr>
              <a:t>Pulsus</a:t>
            </a:r>
            <a:r>
              <a:rPr lang="en-US" dirty="0" smtClean="0">
                <a:latin typeface="Aparajita" panose="020B0604020202020204" pitchFamily="34" charset="0"/>
                <a:cs typeface="Aparajita" panose="020B0604020202020204" pitchFamily="34" charset="0"/>
              </a:rPr>
              <a:t> </a:t>
            </a:r>
            <a:r>
              <a:rPr lang="en-US" dirty="0" err="1" smtClean="0">
                <a:latin typeface="Aparajita" panose="020B0604020202020204" pitchFamily="34" charset="0"/>
                <a:cs typeface="Aparajita" panose="020B0604020202020204" pitchFamily="34" charset="0"/>
              </a:rPr>
              <a:t>bisfereins</a:t>
            </a:r>
            <a:endParaRPr lang="en-US" dirty="0">
              <a:latin typeface="Aparajita" panose="020B0604020202020204" pitchFamily="34" charset="0"/>
              <a:cs typeface="Aparajita" panose="020B0604020202020204" pitchFamily="34" charset="0"/>
            </a:endParaRPr>
          </a:p>
        </p:txBody>
      </p:sp>
      <p:sp>
        <p:nvSpPr>
          <p:cNvPr id="3" name="Content Placeholder 2"/>
          <p:cNvSpPr>
            <a:spLocks noGrp="1"/>
          </p:cNvSpPr>
          <p:nvPr>
            <p:ph sz="quarter" idx="1"/>
          </p:nvPr>
        </p:nvSpPr>
        <p:spPr/>
        <p:txBody>
          <a:bodyPr/>
          <a:lstStyle/>
          <a:p>
            <a:r>
              <a:rPr lang="en-US" dirty="0" smtClean="0">
                <a:latin typeface="Aparajita" panose="020B0604020202020204" pitchFamily="34" charset="0"/>
                <a:cs typeface="Aparajita" panose="020B0604020202020204" pitchFamily="34" charset="0"/>
              </a:rPr>
              <a:t>Combination of above 2.  </a:t>
            </a:r>
          </a:p>
          <a:p>
            <a:endParaRPr lang="en-US"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Slow rising and collapsing pulses.</a:t>
            </a:r>
          </a:p>
          <a:p>
            <a:endParaRPr lang="en-US"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Seen in combined aortic </a:t>
            </a:r>
            <a:r>
              <a:rPr lang="en-US" dirty="0" err="1" smtClean="0">
                <a:latin typeface="Aparajita" panose="020B0604020202020204" pitchFamily="34" charset="0"/>
                <a:cs typeface="Aparajita" panose="020B0604020202020204" pitchFamily="34" charset="0"/>
              </a:rPr>
              <a:t>stenosis</a:t>
            </a:r>
            <a:r>
              <a:rPr lang="en-US" dirty="0" smtClean="0">
                <a:latin typeface="Aparajita" panose="020B0604020202020204" pitchFamily="34" charset="0"/>
                <a:cs typeface="Aparajita" panose="020B0604020202020204" pitchFamily="34" charset="0"/>
              </a:rPr>
              <a:t> and aortic regurgitation.</a:t>
            </a:r>
          </a:p>
          <a:p>
            <a:pPr>
              <a:buNone/>
            </a:pPr>
            <a:endParaRPr lang="en-US" dirty="0"/>
          </a:p>
        </p:txBody>
      </p:sp>
    </p:spTree>
    <p:extLst>
      <p:ext uri="{BB962C8B-B14F-4D97-AF65-F5344CB8AC3E}">
        <p14:creationId xmlns:p14="http://schemas.microsoft.com/office/powerpoint/2010/main" xmlns="" val="19197744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arajita" panose="020B0604020202020204" pitchFamily="34" charset="0"/>
                <a:cs typeface="Aparajita" panose="020B0604020202020204" pitchFamily="34" charset="0"/>
              </a:rPr>
              <a:t>Pulses </a:t>
            </a:r>
            <a:r>
              <a:rPr lang="en-US" dirty="0" err="1" smtClean="0">
                <a:latin typeface="Aparajita" panose="020B0604020202020204" pitchFamily="34" charset="0"/>
                <a:cs typeface="Aparajita" panose="020B0604020202020204" pitchFamily="34" charset="0"/>
              </a:rPr>
              <a:t>paradoxus</a:t>
            </a:r>
            <a:endParaRPr lang="en-US" dirty="0">
              <a:latin typeface="Aparajita" panose="020B0604020202020204" pitchFamily="34" charset="0"/>
              <a:cs typeface="Aparajita" panose="020B0604020202020204" pitchFamily="34" charset="0"/>
            </a:endParaRPr>
          </a:p>
        </p:txBody>
      </p:sp>
      <p:sp>
        <p:nvSpPr>
          <p:cNvPr id="3" name="Content Placeholder 2"/>
          <p:cNvSpPr>
            <a:spLocks noGrp="1"/>
          </p:cNvSpPr>
          <p:nvPr>
            <p:ph sz="quarter" idx="1"/>
          </p:nvPr>
        </p:nvSpPr>
        <p:spPr/>
        <p:txBody>
          <a:bodyPr>
            <a:normAutofit/>
          </a:bodyPr>
          <a:lstStyle/>
          <a:p>
            <a:r>
              <a:rPr lang="en-US" dirty="0" smtClean="0">
                <a:latin typeface="Aparajita" panose="020B0604020202020204" pitchFamily="34" charset="0"/>
                <a:cs typeface="Aparajita" panose="020B0604020202020204" pitchFamily="34" charset="0"/>
              </a:rPr>
              <a:t>Pulse becomes smaller or disappear at end of deep  inspiration.(</a:t>
            </a:r>
            <a:r>
              <a:rPr lang="en-US" dirty="0" err="1" smtClean="0">
                <a:latin typeface="Aparajita" panose="020B0604020202020204" pitchFamily="34" charset="0"/>
                <a:cs typeface="Aparajita" panose="020B0604020202020204" pitchFamily="34" charset="0"/>
              </a:rPr>
              <a:t>dec</a:t>
            </a:r>
            <a:r>
              <a:rPr lang="en-US" dirty="0" smtClean="0">
                <a:latin typeface="Aparajita" panose="020B0604020202020204" pitchFamily="34" charset="0"/>
                <a:cs typeface="Aparajita" panose="020B0604020202020204" pitchFamily="34" charset="0"/>
              </a:rPr>
              <a:t>. in pulse </a:t>
            </a:r>
            <a:r>
              <a:rPr lang="en-US" dirty="0" err="1" smtClean="0">
                <a:latin typeface="Aparajita" panose="020B0604020202020204" pitchFamily="34" charset="0"/>
                <a:cs typeface="Aparajita" panose="020B0604020202020204" pitchFamily="34" charset="0"/>
              </a:rPr>
              <a:t>volume,normal</a:t>
            </a:r>
            <a:r>
              <a:rPr lang="en-US" dirty="0" smtClean="0">
                <a:latin typeface="Aparajita" panose="020B0604020202020204" pitchFamily="34" charset="0"/>
                <a:cs typeface="Aparajita" panose="020B0604020202020204" pitchFamily="34" charset="0"/>
              </a:rPr>
              <a:t> fall is 8-10mmHg).</a:t>
            </a:r>
          </a:p>
          <a:p>
            <a:r>
              <a:rPr lang="en-US" dirty="0" smtClean="0">
                <a:latin typeface="Aparajita" panose="020B0604020202020204" pitchFamily="34" charset="0"/>
                <a:cs typeface="Aparajita" panose="020B0604020202020204" pitchFamily="34" charset="0"/>
              </a:rPr>
              <a:t>It is called </a:t>
            </a:r>
            <a:r>
              <a:rPr lang="en-US" dirty="0" err="1" smtClean="0">
                <a:latin typeface="Aparajita" panose="020B0604020202020204" pitchFamily="34" charset="0"/>
                <a:cs typeface="Aparajita" panose="020B0604020202020204" pitchFamily="34" charset="0"/>
              </a:rPr>
              <a:t>paradoxus</a:t>
            </a:r>
            <a:r>
              <a:rPr lang="en-US" dirty="0" smtClean="0">
                <a:latin typeface="Aparajita" panose="020B0604020202020204" pitchFamily="34" charset="0"/>
                <a:cs typeface="Aparajita" panose="020B0604020202020204" pitchFamily="34" charset="0"/>
              </a:rPr>
              <a:t> – as heart sounds still be heard on auscultation over </a:t>
            </a:r>
            <a:r>
              <a:rPr lang="en-US" dirty="0" err="1" smtClean="0">
                <a:latin typeface="Aparajita" panose="020B0604020202020204" pitchFamily="34" charset="0"/>
                <a:cs typeface="Aparajita" panose="020B0604020202020204" pitchFamily="34" charset="0"/>
              </a:rPr>
              <a:t>precordium</a:t>
            </a:r>
            <a:r>
              <a:rPr lang="en-US" dirty="0" smtClean="0">
                <a:latin typeface="Aparajita" panose="020B0604020202020204" pitchFamily="34" charset="0"/>
                <a:cs typeface="Aparajita" panose="020B0604020202020204" pitchFamily="34" charset="0"/>
              </a:rPr>
              <a:t>, when no pulse is </a:t>
            </a:r>
            <a:r>
              <a:rPr lang="en-US" dirty="0" err="1" smtClean="0">
                <a:latin typeface="Aparajita" panose="020B0604020202020204" pitchFamily="34" charset="0"/>
                <a:cs typeface="Aparajita" panose="020B0604020202020204" pitchFamily="34" charset="0"/>
              </a:rPr>
              <a:t>palbable</a:t>
            </a:r>
            <a:r>
              <a:rPr lang="en-US" dirty="0" smtClean="0">
                <a:latin typeface="Aparajita" panose="020B0604020202020204" pitchFamily="34" charset="0"/>
                <a:cs typeface="Aparajita" panose="020B0604020202020204" pitchFamily="34" charset="0"/>
              </a:rPr>
              <a:t> at radial artery.</a:t>
            </a:r>
          </a:p>
          <a:p>
            <a:r>
              <a:rPr lang="en-US" dirty="0" smtClean="0">
                <a:latin typeface="Aparajita" panose="020B0604020202020204" pitchFamily="34" charset="0"/>
                <a:cs typeface="Aparajita" panose="020B0604020202020204" pitchFamily="34" charset="0"/>
              </a:rPr>
              <a:t>Commonly seen in- large pericardial effusion(Cardiac </a:t>
            </a:r>
            <a:r>
              <a:rPr lang="en-US" dirty="0" err="1" smtClean="0">
                <a:latin typeface="Aparajita" panose="020B0604020202020204" pitchFamily="34" charset="0"/>
                <a:cs typeface="Aparajita" panose="020B0604020202020204" pitchFamily="34" charset="0"/>
              </a:rPr>
              <a:t>tamponade</a:t>
            </a:r>
            <a:r>
              <a:rPr lang="en-US" dirty="0" smtClean="0">
                <a:latin typeface="Aparajita" panose="020B0604020202020204" pitchFamily="34" charset="0"/>
                <a:cs typeface="Aparajita" panose="020B0604020202020204" pitchFamily="34" charset="0"/>
              </a:rPr>
              <a:t>).</a:t>
            </a:r>
          </a:p>
          <a:p>
            <a:r>
              <a:rPr lang="en-US" dirty="0" smtClean="0">
                <a:latin typeface="Aparajita" panose="020B0604020202020204" pitchFamily="34" charset="0"/>
                <a:cs typeface="Aparajita" panose="020B0604020202020204" pitchFamily="34" charset="0"/>
              </a:rPr>
              <a:t>Constrictive </a:t>
            </a:r>
            <a:r>
              <a:rPr lang="en-US" dirty="0" err="1" smtClean="0">
                <a:latin typeface="Aparajita" panose="020B0604020202020204" pitchFamily="34" charset="0"/>
                <a:cs typeface="Aparajita" panose="020B0604020202020204" pitchFamily="34" charset="0"/>
              </a:rPr>
              <a:t>pericarditis</a:t>
            </a:r>
            <a:r>
              <a:rPr lang="en-US" dirty="0" smtClean="0">
                <a:latin typeface="Aparajita" panose="020B0604020202020204" pitchFamily="34" charset="0"/>
                <a:cs typeface="Aparajita" panose="020B0604020202020204" pitchFamily="34" charset="0"/>
              </a:rPr>
              <a:t>.</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25778503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Aparajita" panose="020B0604020202020204" pitchFamily="34" charset="0"/>
                <a:cs typeface="Aparajita" panose="020B0604020202020204" pitchFamily="34" charset="0"/>
              </a:rPr>
              <a:t>Pulsus</a:t>
            </a:r>
            <a:r>
              <a:rPr lang="en-US" dirty="0" smtClean="0">
                <a:latin typeface="Aparajita" panose="020B0604020202020204" pitchFamily="34" charset="0"/>
                <a:cs typeface="Aparajita" panose="020B0604020202020204" pitchFamily="34" charset="0"/>
              </a:rPr>
              <a:t> </a:t>
            </a:r>
            <a:r>
              <a:rPr lang="en-US" dirty="0" err="1" smtClean="0">
                <a:latin typeface="Aparajita" panose="020B0604020202020204" pitchFamily="34" charset="0"/>
                <a:cs typeface="Aparajita" panose="020B0604020202020204" pitchFamily="34" charset="0"/>
              </a:rPr>
              <a:t>Alterans</a:t>
            </a:r>
            <a:endParaRPr lang="en-US" dirty="0">
              <a:latin typeface="Aparajita" panose="020B0604020202020204" pitchFamily="34" charset="0"/>
              <a:cs typeface="Aparajita" panose="020B0604020202020204" pitchFamily="34" charset="0"/>
            </a:endParaRPr>
          </a:p>
        </p:txBody>
      </p:sp>
      <p:sp>
        <p:nvSpPr>
          <p:cNvPr id="3" name="Content Placeholder 2"/>
          <p:cNvSpPr>
            <a:spLocks noGrp="1"/>
          </p:cNvSpPr>
          <p:nvPr>
            <p:ph sz="quarter" idx="1"/>
          </p:nvPr>
        </p:nvSpPr>
        <p:spPr/>
        <p:txBody>
          <a:bodyPr>
            <a:normAutofit/>
          </a:bodyPr>
          <a:lstStyle/>
          <a:p>
            <a:r>
              <a:rPr lang="en-US" dirty="0" smtClean="0">
                <a:latin typeface="Aparajita" panose="020B0604020202020204" pitchFamily="34" charset="0"/>
                <a:cs typeface="Aparajita" panose="020B0604020202020204" pitchFamily="34" charset="0"/>
              </a:rPr>
              <a:t>Arterial pulses typically show alternate large &amp; small amplitude, but regular beats.</a:t>
            </a:r>
          </a:p>
          <a:p>
            <a:r>
              <a:rPr lang="en-US" dirty="0" smtClean="0">
                <a:latin typeface="Aparajita" panose="020B0604020202020204" pitchFamily="34" charset="0"/>
                <a:cs typeface="Aparajita" panose="020B0604020202020204" pitchFamily="34" charset="0"/>
              </a:rPr>
              <a:t>It is seen when </a:t>
            </a:r>
            <a:r>
              <a:rPr lang="en-US" dirty="0" err="1" smtClean="0">
                <a:latin typeface="Aparajita" panose="020B0604020202020204" pitchFamily="34" charset="0"/>
                <a:cs typeface="Aparajita" panose="020B0604020202020204" pitchFamily="34" charset="0"/>
              </a:rPr>
              <a:t>Lt.ventricle</a:t>
            </a:r>
            <a:r>
              <a:rPr lang="en-US" dirty="0" smtClean="0">
                <a:latin typeface="Aparajita" panose="020B0604020202020204" pitchFamily="34" charset="0"/>
                <a:cs typeface="Aparajita" panose="020B0604020202020204" pitchFamily="34" charset="0"/>
              </a:rPr>
              <a:t> is severely damaged (Myocardial infarction),LVF.</a:t>
            </a:r>
          </a:p>
          <a:p>
            <a:r>
              <a:rPr lang="en-US" dirty="0" smtClean="0">
                <a:latin typeface="Aparajita" panose="020B0604020202020204" pitchFamily="34" charset="0"/>
                <a:cs typeface="Aparajita" panose="020B0604020202020204" pitchFamily="34" charset="0"/>
              </a:rPr>
              <a:t>This causes alternate strong and weak </a:t>
            </a:r>
            <a:r>
              <a:rPr lang="en-US" dirty="0" err="1" smtClean="0">
                <a:latin typeface="Aparajita" panose="020B0604020202020204" pitchFamily="34" charset="0"/>
                <a:cs typeface="Aparajita" panose="020B0604020202020204" pitchFamily="34" charset="0"/>
              </a:rPr>
              <a:t>contractions,beats</a:t>
            </a:r>
            <a:r>
              <a:rPr lang="en-US" dirty="0" smtClean="0">
                <a:latin typeface="Aparajita" panose="020B0604020202020204" pitchFamily="34" charset="0"/>
                <a:cs typeface="Aparajita" panose="020B0604020202020204" pitchFamily="34" charset="0"/>
              </a:rPr>
              <a:t>.</a:t>
            </a:r>
          </a:p>
          <a:p>
            <a:r>
              <a:rPr lang="en-US" dirty="0" smtClean="0">
                <a:latin typeface="Aparajita" panose="020B0604020202020204" pitchFamily="34" charset="0"/>
                <a:cs typeface="Aparajita" panose="020B0604020202020204" pitchFamily="34" charset="0"/>
              </a:rPr>
              <a:t>Seen in arterial </a:t>
            </a:r>
            <a:r>
              <a:rPr lang="en-US" dirty="0" err="1" smtClean="0">
                <a:latin typeface="Aparajita" panose="020B0604020202020204" pitchFamily="34" charset="0"/>
                <a:cs typeface="Aparajita" panose="020B0604020202020204" pitchFamily="34" charset="0"/>
              </a:rPr>
              <a:t>hypertension,coronary</a:t>
            </a:r>
            <a:r>
              <a:rPr lang="en-US" dirty="0" smtClean="0">
                <a:latin typeface="Aparajita" panose="020B0604020202020204" pitchFamily="34" charset="0"/>
                <a:cs typeface="Aparajita" panose="020B0604020202020204" pitchFamily="34" charset="0"/>
              </a:rPr>
              <a:t> artery disease.</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27114937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Pulse delay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Delay in appearance between radial and femoral pulse is useful for diagnosis of –</a:t>
            </a:r>
          </a:p>
          <a:p>
            <a:r>
              <a:rPr lang="en-US" dirty="0" err="1" smtClean="0"/>
              <a:t>Coarctation</a:t>
            </a:r>
            <a:r>
              <a:rPr lang="en-US" dirty="0" smtClean="0"/>
              <a:t> of aorta.</a:t>
            </a:r>
          </a:p>
          <a:p>
            <a:r>
              <a:rPr lang="en-US" dirty="0" smtClean="0"/>
              <a:t>Significance-</a:t>
            </a:r>
          </a:p>
          <a:p>
            <a:r>
              <a:rPr lang="en-US" dirty="0" smtClean="0"/>
              <a:t>To asses the state of </a:t>
            </a:r>
            <a:r>
              <a:rPr lang="en-US" dirty="0" err="1" smtClean="0"/>
              <a:t>myocardium,valves</a:t>
            </a:r>
            <a:r>
              <a:rPr lang="en-US" dirty="0" smtClean="0"/>
              <a:t>.</a:t>
            </a:r>
          </a:p>
          <a:p>
            <a:r>
              <a:rPr lang="en-US" dirty="0" smtClean="0"/>
              <a:t>To asses cardiac </a:t>
            </a:r>
            <a:r>
              <a:rPr lang="en-US" dirty="0" err="1" smtClean="0"/>
              <a:t>arrythmias</a:t>
            </a:r>
            <a:endParaRPr lang="en-US" dirty="0" smtClean="0"/>
          </a:p>
          <a:p>
            <a:r>
              <a:rPr lang="en-US" dirty="0" smtClean="0"/>
              <a:t> To asses condition of vessel wall</a:t>
            </a:r>
          </a:p>
          <a:p>
            <a:r>
              <a:rPr lang="en-US" dirty="0" smtClean="0"/>
              <a:t>Rough guide to estimate the arterial BP.</a:t>
            </a:r>
          </a:p>
          <a:p>
            <a:pPr>
              <a:buNone/>
            </a:pPr>
            <a:endParaRPr lang="en-US" dirty="0"/>
          </a:p>
        </p:txBody>
      </p:sp>
    </p:spTree>
    <p:extLst>
      <p:ext uri="{BB962C8B-B14F-4D97-AF65-F5344CB8AC3E}">
        <p14:creationId xmlns:p14="http://schemas.microsoft.com/office/powerpoint/2010/main" xmlns="" val="10389069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Dicrotic</a:t>
            </a:r>
            <a:r>
              <a:rPr lang="en-US" dirty="0" smtClean="0"/>
              <a:t> Pulse</a:t>
            </a:r>
            <a:endParaRPr lang="en-US" dirty="0"/>
          </a:p>
        </p:txBody>
      </p:sp>
      <p:sp>
        <p:nvSpPr>
          <p:cNvPr id="3" name="Content Placeholder 2"/>
          <p:cNvSpPr>
            <a:spLocks noGrp="1"/>
          </p:cNvSpPr>
          <p:nvPr>
            <p:ph sz="quarter" idx="1"/>
          </p:nvPr>
        </p:nvSpPr>
        <p:spPr/>
        <p:txBody>
          <a:bodyPr>
            <a:normAutofit/>
          </a:bodyPr>
          <a:lstStyle/>
          <a:p>
            <a:r>
              <a:rPr lang="en-US" dirty="0" smtClean="0"/>
              <a:t>There are 2 palpable waves</a:t>
            </a:r>
          </a:p>
          <a:p>
            <a:endParaRPr lang="en-US" dirty="0" smtClean="0"/>
          </a:p>
          <a:p>
            <a:r>
              <a:rPr lang="en-US" dirty="0" smtClean="0"/>
              <a:t>1 in systole other in diastole</a:t>
            </a:r>
          </a:p>
          <a:p>
            <a:endParaRPr lang="en-US" dirty="0" smtClean="0"/>
          </a:p>
          <a:p>
            <a:r>
              <a:rPr lang="en-US" dirty="0" smtClean="0"/>
              <a:t>Encountered in patients with very low stroke volume.</a:t>
            </a:r>
          </a:p>
          <a:p>
            <a:r>
              <a:rPr lang="en-US" dirty="0" smtClean="0"/>
              <a:t>In those with dilated(congestive) </a:t>
            </a:r>
            <a:r>
              <a:rPr lang="en-US" dirty="0" err="1" smtClean="0"/>
              <a:t>cardiomytopathy</a:t>
            </a:r>
            <a:r>
              <a:rPr lang="en-US" dirty="0" smtClean="0"/>
              <a:t>, infarction.</a:t>
            </a:r>
            <a:endParaRPr lang="en-US" dirty="0"/>
          </a:p>
        </p:txBody>
      </p:sp>
    </p:spTree>
    <p:extLst>
      <p:ext uri="{BB962C8B-B14F-4D97-AF65-F5344CB8AC3E}">
        <p14:creationId xmlns:p14="http://schemas.microsoft.com/office/powerpoint/2010/main" xmlns="" val="9507316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arajita" panose="020B0604020202020204" pitchFamily="34" charset="0"/>
                <a:cs typeface="Aparajita" panose="020B0604020202020204" pitchFamily="34" charset="0"/>
              </a:rPr>
              <a:t>Plateau Pulse</a:t>
            </a:r>
            <a:endParaRPr lang="en-US" dirty="0">
              <a:latin typeface="Aparajita" panose="020B0604020202020204" pitchFamily="34" charset="0"/>
              <a:cs typeface="Aparajita" panose="020B0604020202020204" pitchFamily="34" charset="0"/>
            </a:endParaRPr>
          </a:p>
        </p:txBody>
      </p:sp>
      <p:sp>
        <p:nvSpPr>
          <p:cNvPr id="3" name="Content Placeholder 2"/>
          <p:cNvSpPr>
            <a:spLocks noGrp="1"/>
          </p:cNvSpPr>
          <p:nvPr>
            <p:ph sz="quarter" idx="1"/>
          </p:nvPr>
        </p:nvSpPr>
        <p:spPr/>
        <p:txBody>
          <a:bodyPr/>
          <a:lstStyle/>
          <a:p>
            <a:r>
              <a:rPr lang="en-US" dirty="0" smtClean="0">
                <a:latin typeface="Aparajita" panose="020B0604020202020204" pitchFamily="34" charset="0"/>
                <a:cs typeface="Aparajita" panose="020B0604020202020204" pitchFamily="34" charset="0"/>
              </a:rPr>
              <a:t>Pulse wave rises slowly</a:t>
            </a:r>
          </a:p>
          <a:p>
            <a:r>
              <a:rPr lang="en-US" dirty="0" smtClean="0">
                <a:latin typeface="Aparajita" panose="020B0604020202020204" pitchFamily="34" charset="0"/>
                <a:cs typeface="Aparajita" panose="020B0604020202020204" pitchFamily="34" charset="0"/>
              </a:rPr>
              <a:t>Delayed and sustained peak</a:t>
            </a:r>
          </a:p>
          <a:p>
            <a:r>
              <a:rPr lang="en-US" dirty="0" smtClean="0">
                <a:latin typeface="Aparajita" panose="020B0604020202020204" pitchFamily="34" charset="0"/>
                <a:cs typeface="Aparajita" panose="020B0604020202020204" pitchFamily="34" charset="0"/>
              </a:rPr>
              <a:t>Pulse fades away slowly</a:t>
            </a:r>
          </a:p>
          <a:p>
            <a:r>
              <a:rPr lang="en-US" dirty="0" smtClean="0">
                <a:latin typeface="Aparajita" panose="020B0604020202020204" pitchFamily="34" charset="0"/>
                <a:cs typeface="Aparajita" panose="020B0604020202020204" pitchFamily="34" charset="0"/>
              </a:rPr>
              <a:t>Such pulse is sometimes seen in aortic </a:t>
            </a:r>
            <a:r>
              <a:rPr lang="en-US" dirty="0" err="1" smtClean="0">
                <a:latin typeface="Aparajita" panose="020B0604020202020204" pitchFamily="34" charset="0"/>
                <a:cs typeface="Aparajita" panose="020B0604020202020204" pitchFamily="34" charset="0"/>
              </a:rPr>
              <a:t>stenosis</a:t>
            </a:r>
            <a:r>
              <a:rPr lang="en-US" dirty="0" smtClean="0">
                <a:latin typeface="Aparajita" panose="020B0604020202020204" pitchFamily="34" charset="0"/>
                <a:cs typeface="Aparajita" panose="020B0604020202020204" pitchFamily="34" charset="0"/>
              </a:rPr>
              <a:t>.</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12405866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arajita" panose="020B0604020202020204" pitchFamily="34" charset="0"/>
                <a:cs typeface="Aparajita" panose="020B0604020202020204" pitchFamily="34" charset="0"/>
              </a:rPr>
              <a:t>DEFINITION</a:t>
            </a:r>
            <a:endParaRPr lang="en-US" dirty="0">
              <a:latin typeface="Aparajita" panose="020B0604020202020204" pitchFamily="34" charset="0"/>
              <a:cs typeface="Aparajita" panose="020B0604020202020204" pitchFamily="34" charset="0"/>
            </a:endParaRPr>
          </a:p>
        </p:txBody>
      </p:sp>
      <p:sp>
        <p:nvSpPr>
          <p:cNvPr id="3" name="Date Placeholder 2"/>
          <p:cNvSpPr>
            <a:spLocks noGrp="1"/>
          </p:cNvSpPr>
          <p:nvPr>
            <p:ph type="dt" sz="half" idx="10"/>
          </p:nvPr>
        </p:nvSpPr>
        <p:spPr/>
        <p:txBody>
          <a:bodyPr/>
          <a:lstStyle/>
          <a:p>
            <a:r>
              <a:rPr kumimoji="0" lang="en-US" smtClean="0"/>
              <a:t>4/22/2015</a:t>
            </a:r>
            <a:endParaRPr kumimoji="0" lang="en-US"/>
          </a:p>
        </p:txBody>
      </p:sp>
      <p:sp>
        <p:nvSpPr>
          <p:cNvPr id="4" name="Footer Placeholder 3"/>
          <p:cNvSpPr>
            <a:spLocks noGrp="1"/>
          </p:cNvSpPr>
          <p:nvPr>
            <p:ph type="ftr" sz="quarter" idx="11"/>
          </p:nvPr>
        </p:nvSpPr>
        <p:spPr/>
        <p:txBody>
          <a:bodyPr/>
          <a:lstStyle/>
          <a:p>
            <a:r>
              <a:rPr kumimoji="0" lang="en-US" smtClean="0"/>
              <a:t>Dr. A.R.NAIR</a:t>
            </a:r>
            <a:endParaRPr kumimoji="0" lang="en-US"/>
          </a:p>
        </p:txBody>
      </p:sp>
      <p:sp>
        <p:nvSpPr>
          <p:cNvPr id="5" name="Slide Number Placeholder 4"/>
          <p:cNvSpPr>
            <a:spLocks noGrp="1"/>
          </p:cNvSpPr>
          <p:nvPr>
            <p:ph type="sldNum" sz="quarter" idx="12"/>
          </p:nvPr>
        </p:nvSpPr>
        <p:spPr/>
        <p:txBody>
          <a:bodyPr>
            <a:normAutofit/>
          </a:bodyPr>
          <a:lstStyle/>
          <a:p>
            <a:fld id="{A3F7CB7D-F184-43C7-B6FD-03D728E1BBFF}" type="slidenum">
              <a:rPr kumimoji="0" lang="en-US" smtClean="0">
                <a:solidFill>
                  <a:srgbClr val="FFFFFF"/>
                </a:solidFill>
              </a:rPr>
              <a:pPr/>
              <a:t>2</a:t>
            </a:fld>
            <a:endParaRPr kumimoji="0" lang="en-US" dirty="0">
              <a:solidFill>
                <a:srgbClr val="FFFFFF"/>
              </a:solidFill>
            </a:endParaRPr>
          </a:p>
        </p:txBody>
      </p:sp>
      <p:sp>
        <p:nvSpPr>
          <p:cNvPr id="6" name="Rectangle 5"/>
          <p:cNvSpPr/>
          <p:nvPr/>
        </p:nvSpPr>
        <p:spPr>
          <a:xfrm>
            <a:off x="609600" y="1306864"/>
            <a:ext cx="8382000" cy="1200329"/>
          </a:xfrm>
          <a:prstGeom prst="rect">
            <a:avLst/>
          </a:prstGeom>
        </p:spPr>
        <p:txBody>
          <a:bodyPr wrap="square">
            <a:spAutoFit/>
          </a:bodyPr>
          <a:lstStyle/>
          <a:p>
            <a:r>
              <a:rPr lang="en-US" sz="2400" dirty="0">
                <a:solidFill>
                  <a:srgbClr val="002060"/>
                </a:solidFill>
                <a:latin typeface="Aparajita" panose="020B0604020202020204" pitchFamily="34" charset="0"/>
                <a:cs typeface="Aparajita" panose="020B0604020202020204" pitchFamily="34" charset="0"/>
              </a:rPr>
              <a:t>PULSE is a transmitted pressure wave along with the arterial wall that is felt by the palpating finger and it is produced by cardiac systole which transverses the arterial tree in a peripheral direction at a rate faster than that of blood column.</a:t>
            </a:r>
          </a:p>
        </p:txBody>
      </p:sp>
      <p:sp>
        <p:nvSpPr>
          <p:cNvPr id="7" name="Rectangle 6"/>
          <p:cNvSpPr/>
          <p:nvPr/>
        </p:nvSpPr>
        <p:spPr>
          <a:xfrm>
            <a:off x="553092" y="3105150"/>
            <a:ext cx="8458200" cy="1938992"/>
          </a:xfrm>
          <a:prstGeom prst="rect">
            <a:avLst/>
          </a:prstGeom>
        </p:spPr>
        <p:txBody>
          <a:bodyPr wrap="square">
            <a:spAutoFit/>
          </a:bodyPr>
          <a:lstStyle/>
          <a:p>
            <a:r>
              <a:rPr lang="en-US" sz="2400" dirty="0">
                <a:solidFill>
                  <a:srgbClr val="0070C0"/>
                </a:solidFill>
                <a:latin typeface="Aparajita" panose="020B0604020202020204" pitchFamily="34" charset="0"/>
                <a:cs typeface="Aparajita" panose="020B0604020202020204" pitchFamily="34" charset="0"/>
              </a:rPr>
              <a:t>Caused by pressure changes in aorta.</a:t>
            </a:r>
          </a:p>
          <a:p>
            <a:r>
              <a:rPr lang="en-US" sz="2400" dirty="0">
                <a:solidFill>
                  <a:srgbClr val="7030A0"/>
                </a:solidFill>
                <a:latin typeface="Aparajita" panose="020B0604020202020204" pitchFamily="34" charset="0"/>
                <a:cs typeface="Aparajita" panose="020B0604020202020204" pitchFamily="34" charset="0"/>
              </a:rPr>
              <a:t>systolic ejection of bl. From LV, aorta expands &amp; then recoils- setting up pressure wave or pulse wave. </a:t>
            </a:r>
          </a:p>
          <a:p>
            <a:r>
              <a:rPr lang="en-US" sz="2400" dirty="0">
                <a:solidFill>
                  <a:srgbClr val="C00000"/>
                </a:solidFill>
                <a:latin typeface="Aparajita" panose="020B0604020202020204" pitchFamily="34" charset="0"/>
                <a:cs typeface="Aparajita" panose="020B0604020202020204" pitchFamily="34" charset="0"/>
              </a:rPr>
              <a:t>Pulse wave travels faster than blood with velocity of 5-8m/sec, (</a:t>
            </a:r>
            <a:r>
              <a:rPr lang="en-US" sz="2400" dirty="0" err="1">
                <a:solidFill>
                  <a:srgbClr val="C00000"/>
                </a:solidFill>
                <a:latin typeface="Aparajita" panose="020B0604020202020204" pitchFamily="34" charset="0"/>
                <a:cs typeface="Aparajita" panose="020B0604020202020204" pitchFamily="34" charset="0"/>
              </a:rPr>
              <a:t>bl.flows</a:t>
            </a:r>
            <a:r>
              <a:rPr lang="en-US" sz="2400" dirty="0">
                <a:solidFill>
                  <a:srgbClr val="C00000"/>
                </a:solidFill>
                <a:latin typeface="Aparajita" panose="020B0604020202020204" pitchFamily="34" charset="0"/>
                <a:cs typeface="Aparajita" panose="020B0604020202020204" pitchFamily="34" charset="0"/>
              </a:rPr>
              <a:t> at velocity of 0.5/sec)</a:t>
            </a:r>
          </a:p>
        </p:txBody>
      </p:sp>
    </p:spTree>
    <p:extLst>
      <p:ext uri="{BB962C8B-B14F-4D97-AF65-F5344CB8AC3E}">
        <p14:creationId xmlns:p14="http://schemas.microsoft.com/office/powerpoint/2010/main" xmlns="" val="27401652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Apical impulse-apex beat</a:t>
            </a:r>
            <a:endParaRPr lang="en-US" dirty="0"/>
          </a:p>
        </p:txBody>
      </p:sp>
      <p:sp>
        <p:nvSpPr>
          <p:cNvPr id="3" name="Content Placeholder 2"/>
          <p:cNvSpPr>
            <a:spLocks noGrp="1"/>
          </p:cNvSpPr>
          <p:nvPr>
            <p:ph sz="quarter" idx="1"/>
          </p:nvPr>
        </p:nvSpPr>
        <p:spPr/>
        <p:txBody>
          <a:bodyPr>
            <a:normAutofit/>
          </a:bodyPr>
          <a:lstStyle/>
          <a:p>
            <a:r>
              <a:rPr lang="en-US" dirty="0" smtClean="0"/>
              <a:t>Lower most, outer most point of cardiac pulsation.</a:t>
            </a:r>
          </a:p>
          <a:p>
            <a:endParaRPr lang="en-US" dirty="0" smtClean="0"/>
          </a:p>
          <a:p>
            <a:r>
              <a:rPr lang="en-US" dirty="0" smtClean="0"/>
              <a:t>Normally felt in Lt.5</a:t>
            </a:r>
            <a:r>
              <a:rPr lang="en-US" baseline="30000" dirty="0" smtClean="0"/>
              <a:t>th</a:t>
            </a:r>
            <a:r>
              <a:rPr lang="en-US" dirty="0" smtClean="0"/>
              <a:t> </a:t>
            </a:r>
            <a:r>
              <a:rPr lang="en-US" dirty="0" err="1" smtClean="0"/>
              <a:t>intercostal</a:t>
            </a:r>
            <a:r>
              <a:rPr lang="en-US" dirty="0" smtClean="0"/>
              <a:t> space</a:t>
            </a:r>
          </a:p>
          <a:p>
            <a:r>
              <a:rPr lang="en-US" dirty="0" smtClean="0"/>
              <a:t>Half inch medial to </a:t>
            </a:r>
            <a:r>
              <a:rPr lang="en-US" dirty="0" err="1" smtClean="0"/>
              <a:t>midclavicular</a:t>
            </a:r>
            <a:r>
              <a:rPr lang="en-US" dirty="0" smtClean="0"/>
              <a:t> line.</a:t>
            </a:r>
          </a:p>
          <a:p>
            <a:r>
              <a:rPr lang="en-US" dirty="0" smtClean="0"/>
              <a:t>This is apical area, corresponds with mitral area.</a:t>
            </a:r>
          </a:p>
          <a:p>
            <a:r>
              <a:rPr lang="en-US" dirty="0" smtClean="0"/>
              <a:t>Impact of ventricles against chest wall.</a:t>
            </a:r>
            <a:endParaRPr lang="en-US" dirty="0"/>
          </a:p>
        </p:txBody>
      </p:sp>
    </p:spTree>
    <p:extLst>
      <p:ext uri="{BB962C8B-B14F-4D97-AF65-F5344CB8AC3E}">
        <p14:creationId xmlns:p14="http://schemas.microsoft.com/office/powerpoint/2010/main" xmlns="" val="31717237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85900" y="208360"/>
            <a:ext cx="6172200" cy="648890"/>
          </a:xfrm>
        </p:spPr>
        <p:txBody>
          <a:bodyPr>
            <a:normAutofit fontScale="90000"/>
          </a:bodyPr>
          <a:lstStyle/>
          <a:p>
            <a:pPr algn="l" eaLnBrk="1" hangingPunct="1"/>
            <a:r>
              <a:rPr lang="en-US" b="1" smtClean="0">
                <a:solidFill>
                  <a:srgbClr val="FF3300"/>
                </a:solidFill>
                <a:effectLst/>
              </a:rPr>
              <a:t/>
            </a:r>
            <a:br>
              <a:rPr lang="en-US" b="1" smtClean="0">
                <a:solidFill>
                  <a:srgbClr val="FF3300"/>
                </a:solidFill>
                <a:effectLst/>
              </a:rPr>
            </a:br>
            <a:r>
              <a:rPr lang="en-US" b="1" smtClean="0">
                <a:solidFill>
                  <a:srgbClr val="FF3300"/>
                </a:solidFill>
                <a:effectLst/>
              </a:rPr>
              <a:t>Describing the pulse</a:t>
            </a:r>
          </a:p>
        </p:txBody>
      </p:sp>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6" name="Slide Number Placeholder 5"/>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0DF7FB-EA05-4BC9-801E-182A6296F15A}" type="slidenum">
              <a:rPr lang="en-US"/>
              <a:pPr eaLnBrk="1" hangingPunct="1"/>
              <a:t>21</a:t>
            </a:fld>
            <a:endParaRPr lang="en-US"/>
          </a:p>
        </p:txBody>
      </p:sp>
      <p:sp>
        <p:nvSpPr>
          <p:cNvPr id="18435" name="Rectangle 3"/>
          <p:cNvSpPr>
            <a:spLocks noGrp="1" noChangeArrowheads="1"/>
          </p:cNvSpPr>
          <p:nvPr>
            <p:ph sz="quarter" idx="1"/>
          </p:nvPr>
        </p:nvSpPr>
        <p:spPr/>
        <p:txBody>
          <a:bodyPr>
            <a:normAutofit/>
          </a:bodyPr>
          <a:lstStyle/>
          <a:p>
            <a:pPr eaLnBrk="1" hangingPunct="1">
              <a:buFont typeface="Wingdings" panose="05000000000000000000" pitchFamily="2" charset="2"/>
              <a:buNone/>
              <a:defRPr/>
            </a:pPr>
            <a:r>
              <a:rPr lang="en-US" b="1" dirty="0" smtClean="0">
                <a:solidFill>
                  <a:schemeClr val="accent3"/>
                </a:solidFill>
                <a:effectLst/>
              </a:rPr>
              <a:t>The pulse is described by</a:t>
            </a:r>
          </a:p>
          <a:p>
            <a:pPr eaLnBrk="1" hangingPunct="1">
              <a:defRPr/>
            </a:pPr>
            <a:r>
              <a:rPr lang="en-US" dirty="0" smtClean="0">
                <a:latin typeface="Aparajita" panose="020B0604020202020204" pitchFamily="34" charset="0"/>
                <a:cs typeface="Aparajita" panose="020B0604020202020204" pitchFamily="34" charset="0"/>
              </a:rPr>
              <a:t>Rate</a:t>
            </a:r>
          </a:p>
          <a:p>
            <a:pPr eaLnBrk="1" hangingPunct="1">
              <a:defRPr/>
            </a:pPr>
            <a:r>
              <a:rPr lang="en-US" dirty="0" smtClean="0">
                <a:latin typeface="Aparajita" panose="020B0604020202020204" pitchFamily="34" charset="0"/>
                <a:cs typeface="Aparajita" panose="020B0604020202020204" pitchFamily="34" charset="0"/>
              </a:rPr>
              <a:t>Rhythm</a:t>
            </a:r>
          </a:p>
          <a:p>
            <a:pPr eaLnBrk="1" hangingPunct="1">
              <a:defRPr/>
            </a:pPr>
            <a:r>
              <a:rPr lang="en-US" dirty="0" smtClean="0">
                <a:latin typeface="Aparajita" panose="020B0604020202020204" pitchFamily="34" charset="0"/>
                <a:cs typeface="Aparajita" panose="020B0604020202020204" pitchFamily="34" charset="0"/>
              </a:rPr>
              <a:t>Volume</a:t>
            </a:r>
          </a:p>
          <a:p>
            <a:pPr>
              <a:defRPr/>
            </a:pPr>
            <a:r>
              <a:rPr lang="en-US" dirty="0">
                <a:latin typeface="Aparajita" panose="020B0604020202020204" pitchFamily="34" charset="0"/>
                <a:cs typeface="Aparajita" panose="020B0604020202020204" pitchFamily="34" charset="0"/>
              </a:rPr>
              <a:t>State of the vessel </a:t>
            </a:r>
            <a:r>
              <a:rPr lang="en-US" dirty="0" smtClean="0">
                <a:latin typeface="Aparajita" panose="020B0604020202020204" pitchFamily="34" charset="0"/>
                <a:cs typeface="Aparajita" panose="020B0604020202020204" pitchFamily="34" charset="0"/>
              </a:rPr>
              <a:t>wall</a:t>
            </a:r>
          </a:p>
          <a:p>
            <a:pPr eaLnBrk="1" hangingPunct="1">
              <a:defRPr/>
            </a:pPr>
            <a:r>
              <a:rPr lang="en-US" dirty="0" smtClean="0">
                <a:effectLst/>
                <a:latin typeface="Aparajita" panose="020B0604020202020204" pitchFamily="34" charset="0"/>
                <a:cs typeface="Aparajita" panose="020B0604020202020204" pitchFamily="34" charset="0"/>
              </a:rPr>
              <a:t>Synchronous with other pulse /EQUALITY.</a:t>
            </a:r>
          </a:p>
        </p:txBody>
      </p:sp>
    </p:spTree>
    <p:extLst>
      <p:ext uri="{BB962C8B-B14F-4D97-AF65-F5344CB8AC3E}">
        <p14:creationId xmlns:p14="http://schemas.microsoft.com/office/powerpoint/2010/main" xmlns="" val="30530250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6" name="Slide Number Placeholder 5"/>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165A48-D9F9-435C-8689-D2F3A5914D68}" type="slidenum">
              <a:rPr lang="en-US"/>
              <a:pPr eaLnBrk="1" hangingPunct="1"/>
              <a:t>22</a:t>
            </a:fld>
            <a:endParaRPr lang="en-US"/>
          </a:p>
        </p:txBody>
      </p:sp>
      <p:sp>
        <p:nvSpPr>
          <p:cNvPr id="19459" name="Rectangle 3"/>
          <p:cNvSpPr>
            <a:spLocks noGrp="1" noChangeArrowheads="1"/>
          </p:cNvSpPr>
          <p:nvPr>
            <p:ph sz="quarter" idx="1"/>
          </p:nvPr>
        </p:nvSpPr>
        <p:spPr>
          <a:xfrm>
            <a:off x="762000" y="400050"/>
            <a:ext cx="8229600" cy="4610100"/>
          </a:xfrm>
        </p:spPr>
        <p:txBody>
          <a:bodyPr>
            <a:normAutofit/>
          </a:bodyPr>
          <a:lstStyle/>
          <a:p>
            <a:pPr eaLnBrk="1" hangingPunct="1">
              <a:buFont typeface="Wingdings" panose="05000000000000000000" pitchFamily="2" charset="2"/>
              <a:buNone/>
              <a:defRPr/>
            </a:pPr>
            <a:r>
              <a:rPr lang="en-US" sz="3000" b="1" u="sng" dirty="0" smtClean="0">
                <a:solidFill>
                  <a:schemeClr val="accent2"/>
                </a:solidFill>
                <a:latin typeface="Aparajita" panose="020B0604020202020204" pitchFamily="34" charset="0"/>
                <a:cs typeface="Aparajita" panose="020B0604020202020204" pitchFamily="34" charset="0"/>
              </a:rPr>
              <a:t>1.RATE</a:t>
            </a:r>
          </a:p>
          <a:p>
            <a:pPr eaLnBrk="1" hangingPunct="1">
              <a:buFont typeface="Wingdings" panose="05000000000000000000" pitchFamily="2" charset="2"/>
              <a:buNone/>
              <a:defRPr/>
            </a:pPr>
            <a:endParaRPr lang="en-US" sz="3000" b="1" i="1" u="sng" dirty="0">
              <a:solidFill>
                <a:srgbClr val="FFFF00"/>
              </a:solidFill>
            </a:endParaRPr>
          </a:p>
          <a:p>
            <a:pPr eaLnBrk="1" hangingPunct="1">
              <a:defRPr/>
            </a:pPr>
            <a:r>
              <a:rPr lang="en-US" b="1" dirty="0" smtClean="0">
                <a:effectLst/>
                <a:latin typeface="Aparajita" panose="020B0604020202020204" pitchFamily="34" charset="0"/>
                <a:cs typeface="Aparajita" panose="020B0604020202020204" pitchFamily="34" charset="0"/>
              </a:rPr>
              <a:t>The rate of the pulse is recorded in beats per minute. The rate should be counted over a minimum of thirty seconds. </a:t>
            </a:r>
          </a:p>
          <a:p>
            <a:pPr eaLnBrk="1" hangingPunct="1">
              <a:defRPr/>
            </a:pPr>
            <a:r>
              <a:rPr lang="en-US" b="1" dirty="0" smtClean="0">
                <a:effectLst/>
                <a:latin typeface="Aparajita" panose="020B0604020202020204" pitchFamily="34" charset="0"/>
                <a:cs typeface="Aparajita" panose="020B0604020202020204" pitchFamily="34" charset="0"/>
              </a:rPr>
              <a:t>The normal resting pulse rate is 72/min. </a:t>
            </a:r>
          </a:p>
          <a:p>
            <a:pPr eaLnBrk="1" hangingPunct="1">
              <a:defRPr/>
            </a:pPr>
            <a:r>
              <a:rPr lang="en-US" b="1" dirty="0" smtClean="0">
                <a:effectLst/>
                <a:latin typeface="Aparajita" panose="020B0604020202020204" pitchFamily="34" charset="0"/>
                <a:cs typeface="Aparajita" panose="020B0604020202020204" pitchFamily="34" charset="0"/>
              </a:rPr>
              <a:t>Abnormal slow (bradycardia)&lt;60/min </a:t>
            </a:r>
          </a:p>
          <a:p>
            <a:pPr eaLnBrk="1" hangingPunct="1">
              <a:defRPr/>
            </a:pPr>
            <a:r>
              <a:rPr lang="en-US" b="1" dirty="0" smtClean="0">
                <a:effectLst/>
                <a:latin typeface="Aparajita" panose="020B0604020202020204" pitchFamily="34" charset="0"/>
                <a:cs typeface="Aparajita" panose="020B0604020202020204" pitchFamily="34" charset="0"/>
              </a:rPr>
              <a:t>Abnormal fast (tachycardia) &gt;100/min</a:t>
            </a:r>
          </a:p>
          <a:p>
            <a:pPr eaLnBrk="1" hangingPunct="1">
              <a:buFont typeface="Wingdings" panose="05000000000000000000" pitchFamily="2" charset="2"/>
              <a:buNone/>
              <a:defRPr/>
            </a:pPr>
            <a:endParaRPr lang="en-US" sz="3000" b="1" i="1" u="sng" dirty="0">
              <a:solidFill>
                <a:srgbClr val="FFFF00"/>
              </a:solidFill>
            </a:endParaRPr>
          </a:p>
        </p:txBody>
      </p:sp>
      <p:sp>
        <p:nvSpPr>
          <p:cNvPr id="14339" name="Rectangle 6"/>
          <p:cNvSpPr>
            <a:spLocks noChangeArrowheads="1"/>
          </p:cNvSpPr>
          <p:nvPr/>
        </p:nvSpPr>
        <p:spPr bwMode="auto">
          <a:xfrm>
            <a:off x="1485900" y="514351"/>
            <a:ext cx="611505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2700" b="1"/>
          </a:p>
        </p:txBody>
      </p:sp>
    </p:spTree>
    <p:extLst>
      <p:ext uri="{BB962C8B-B14F-4D97-AF65-F5344CB8AC3E}">
        <p14:creationId xmlns:p14="http://schemas.microsoft.com/office/powerpoint/2010/main" xmlns="" val="40548590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2"/>
                </a:solidFill>
                <a:latin typeface="Aparajita" panose="020B0604020202020204" pitchFamily="34" charset="0"/>
                <a:cs typeface="Aparajita" panose="020B0604020202020204" pitchFamily="34" charset="0"/>
              </a:rPr>
              <a:t>2.RHYTHM</a:t>
            </a:r>
            <a:endParaRPr lang="en-US" u="sng" dirty="0">
              <a:solidFill>
                <a:schemeClr val="accent2"/>
              </a:solidFill>
              <a:latin typeface="Aparajita" panose="020B0604020202020204" pitchFamily="34" charset="0"/>
              <a:cs typeface="Aparajita" panose="020B0604020202020204" pitchFamily="34" charset="0"/>
            </a:endParaRPr>
          </a:p>
        </p:txBody>
      </p:sp>
      <p:sp>
        <p:nvSpPr>
          <p:cNvPr id="3" name="Content Placeholder 2"/>
          <p:cNvSpPr>
            <a:spLocks noGrp="1"/>
          </p:cNvSpPr>
          <p:nvPr>
            <p:ph sz="quarter" idx="1"/>
          </p:nvPr>
        </p:nvSpPr>
        <p:spPr/>
        <p:txBody>
          <a:bodyPr>
            <a:normAutofit/>
          </a:bodyPr>
          <a:lstStyle/>
          <a:p>
            <a:r>
              <a:rPr lang="en-US" dirty="0" smtClean="0"/>
              <a:t>Normally pulse beat at – Regular </a:t>
            </a:r>
            <a:r>
              <a:rPr lang="en-US" dirty="0" err="1" smtClean="0"/>
              <a:t>inteverval</a:t>
            </a:r>
            <a:r>
              <a:rPr lang="en-US" dirty="0" smtClean="0"/>
              <a:t>.</a:t>
            </a:r>
          </a:p>
          <a:p>
            <a:endParaRPr lang="en-US" dirty="0" smtClean="0"/>
          </a:p>
          <a:p>
            <a:r>
              <a:rPr lang="en-US" b="1" dirty="0" smtClean="0"/>
              <a:t>Regular or Irregular,</a:t>
            </a:r>
          </a:p>
          <a:p>
            <a:r>
              <a:rPr lang="en-US" b="1" dirty="0" smtClean="0"/>
              <a:t>If </a:t>
            </a:r>
            <a:r>
              <a:rPr lang="en-US" b="1" dirty="0" err="1" smtClean="0"/>
              <a:t>irrrgular</a:t>
            </a:r>
            <a:r>
              <a:rPr lang="en-US" b="1" dirty="0" smtClean="0"/>
              <a:t>-Regularly irregular</a:t>
            </a:r>
            <a:r>
              <a:rPr lang="en-US" dirty="0" smtClean="0"/>
              <a:t>( Extra systole).</a:t>
            </a:r>
          </a:p>
          <a:p>
            <a:r>
              <a:rPr lang="en-US" b="1" dirty="0" smtClean="0"/>
              <a:t>Irregularly irregular-</a:t>
            </a:r>
            <a:r>
              <a:rPr lang="en-US" dirty="0" smtClean="0"/>
              <a:t>( due to </a:t>
            </a:r>
            <a:r>
              <a:rPr lang="en-US" dirty="0" err="1" smtClean="0"/>
              <a:t>atrial</a:t>
            </a:r>
            <a:r>
              <a:rPr lang="en-US" dirty="0" smtClean="0"/>
              <a:t> fibrillation).</a:t>
            </a:r>
            <a:endParaRPr lang="en-US" dirty="0"/>
          </a:p>
        </p:txBody>
      </p:sp>
    </p:spTree>
    <p:extLst>
      <p:ext uri="{BB962C8B-B14F-4D97-AF65-F5344CB8AC3E}">
        <p14:creationId xmlns:p14="http://schemas.microsoft.com/office/powerpoint/2010/main" xmlns="" val="24043620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Irregularly irregular pulse</a:t>
            </a:r>
            <a:endParaRPr lang="en-US" dirty="0"/>
          </a:p>
        </p:txBody>
      </p:sp>
      <p:sp>
        <p:nvSpPr>
          <p:cNvPr id="3" name="Content Placeholder 2"/>
          <p:cNvSpPr>
            <a:spLocks noGrp="1"/>
          </p:cNvSpPr>
          <p:nvPr>
            <p:ph sz="quarter" idx="1"/>
          </p:nvPr>
        </p:nvSpPr>
        <p:spPr/>
        <p:txBody>
          <a:bodyPr/>
          <a:lstStyle/>
          <a:p>
            <a:r>
              <a:rPr lang="en-US" dirty="0" smtClean="0"/>
              <a:t>Seen in </a:t>
            </a:r>
            <a:r>
              <a:rPr lang="en-US" dirty="0" err="1" smtClean="0"/>
              <a:t>atrial</a:t>
            </a:r>
            <a:r>
              <a:rPr lang="en-US" dirty="0" smtClean="0"/>
              <a:t> fibrillation</a:t>
            </a:r>
          </a:p>
          <a:p>
            <a:r>
              <a:rPr lang="en-US" dirty="0" smtClean="0"/>
              <a:t>Irregularity occurs not only in interval between beats.</a:t>
            </a:r>
          </a:p>
          <a:p>
            <a:r>
              <a:rPr lang="en-US" dirty="0" smtClean="0"/>
              <a:t>Also in the volume </a:t>
            </a:r>
            <a:r>
              <a:rPr lang="en-US" smtClean="0"/>
              <a:t>of beats.</a:t>
            </a:r>
            <a:endParaRPr lang="en-US" dirty="0"/>
          </a:p>
        </p:txBody>
      </p:sp>
    </p:spTree>
    <p:extLst>
      <p:ext uri="{BB962C8B-B14F-4D97-AF65-F5344CB8AC3E}">
        <p14:creationId xmlns:p14="http://schemas.microsoft.com/office/powerpoint/2010/main" xmlns="" val="32407841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Irregular rhythm is due to-</a:t>
            </a:r>
            <a:endParaRPr lang="en-US" dirty="0"/>
          </a:p>
        </p:txBody>
      </p:sp>
      <p:sp>
        <p:nvSpPr>
          <p:cNvPr id="3" name="Content Placeholder 2"/>
          <p:cNvSpPr>
            <a:spLocks noGrp="1"/>
          </p:cNvSpPr>
          <p:nvPr>
            <p:ph sz="quarter" idx="1"/>
          </p:nvPr>
        </p:nvSpPr>
        <p:spPr/>
        <p:txBody>
          <a:bodyPr>
            <a:normAutofit/>
          </a:bodyPr>
          <a:lstStyle/>
          <a:p>
            <a:r>
              <a:rPr lang="en-US" dirty="0" smtClean="0"/>
              <a:t>Sinus </a:t>
            </a:r>
            <a:r>
              <a:rPr lang="en-US" dirty="0" err="1" smtClean="0"/>
              <a:t>irregularity,or</a:t>
            </a:r>
            <a:r>
              <a:rPr lang="en-US" dirty="0" smtClean="0"/>
              <a:t> premature contractions.</a:t>
            </a:r>
          </a:p>
          <a:p>
            <a:r>
              <a:rPr lang="en-US" dirty="0" smtClean="0"/>
              <a:t>Sinus irregularity- </a:t>
            </a:r>
            <a:r>
              <a:rPr lang="en-US" dirty="0" err="1" smtClean="0"/>
              <a:t>S.arrhythmia</a:t>
            </a:r>
            <a:r>
              <a:rPr lang="en-US" dirty="0" smtClean="0"/>
              <a:t>- pulse rate is greater in inspiration but it becomes marked in sinus </a:t>
            </a:r>
            <a:r>
              <a:rPr lang="en-US" dirty="0" err="1" smtClean="0"/>
              <a:t>arrythmia</a:t>
            </a:r>
            <a:r>
              <a:rPr lang="en-US" dirty="0" smtClean="0"/>
              <a:t>.</a:t>
            </a:r>
          </a:p>
          <a:p>
            <a:r>
              <a:rPr lang="en-US" dirty="0" smtClean="0"/>
              <a:t>Premature contractions- </a:t>
            </a:r>
            <a:r>
              <a:rPr lang="en-US" dirty="0" err="1" smtClean="0"/>
              <a:t>Extrasystole</a:t>
            </a:r>
            <a:r>
              <a:rPr lang="en-US" dirty="0" smtClean="0"/>
              <a:t>, occurs due to impulse generation from ectopic focus( ectopic beat). </a:t>
            </a:r>
          </a:p>
          <a:p>
            <a:endParaRPr lang="en-US" dirty="0"/>
          </a:p>
        </p:txBody>
      </p:sp>
    </p:spTree>
    <p:extLst>
      <p:ext uri="{BB962C8B-B14F-4D97-AF65-F5344CB8AC3E}">
        <p14:creationId xmlns:p14="http://schemas.microsoft.com/office/powerpoint/2010/main" xmlns="" val="2832944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5" name="Slide Number Placeholder 4"/>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F0A816-7630-4F66-AA8F-D6FE75CE47E1}" type="slidenum">
              <a:rPr lang="en-US"/>
              <a:pPr eaLnBrk="1" hangingPunct="1"/>
              <a:t>26</a:t>
            </a:fld>
            <a:endParaRPr lang="en-US"/>
          </a:p>
        </p:txBody>
      </p:sp>
      <p:sp>
        <p:nvSpPr>
          <p:cNvPr id="21507" name="Rectangle 3"/>
          <p:cNvSpPr>
            <a:spLocks noGrp="1" noChangeArrowheads="1"/>
          </p:cNvSpPr>
          <p:nvPr>
            <p:ph sz="quarter" idx="1"/>
          </p:nvPr>
        </p:nvSpPr>
        <p:spPr>
          <a:xfrm>
            <a:off x="609600" y="514350"/>
            <a:ext cx="8382000" cy="3798094"/>
          </a:xfrm>
        </p:spPr>
        <p:txBody>
          <a:bodyPr>
            <a:noAutofit/>
          </a:bodyPr>
          <a:lstStyle/>
          <a:p>
            <a:pPr algn="just" eaLnBrk="1" hangingPunct="1">
              <a:buFont typeface="Wingdings" panose="05000000000000000000" pitchFamily="2" charset="2"/>
              <a:buNone/>
              <a:defRPr/>
            </a:pPr>
            <a:r>
              <a:rPr lang="en-US" sz="2800" b="1" u="sng" dirty="0" smtClean="0">
                <a:solidFill>
                  <a:schemeClr val="accent2"/>
                </a:solidFill>
                <a:latin typeface="Aparajita" panose="020B0604020202020204" pitchFamily="34" charset="0"/>
                <a:cs typeface="Aparajita" panose="020B0604020202020204" pitchFamily="34" charset="0"/>
              </a:rPr>
              <a:t>3.VOLUME </a:t>
            </a:r>
          </a:p>
          <a:p>
            <a:pPr algn="just" eaLnBrk="1" hangingPunct="1">
              <a:buFont typeface="Wingdings" panose="05000000000000000000" pitchFamily="2" charset="2"/>
              <a:buNone/>
              <a:defRPr/>
            </a:pPr>
            <a:endParaRPr lang="en-US" sz="2800" i="1" u="sng" dirty="0">
              <a:solidFill>
                <a:srgbClr val="FFFF00"/>
              </a:solidFill>
              <a:latin typeface="Aparajita" panose="020B0604020202020204" pitchFamily="34" charset="0"/>
              <a:cs typeface="Aparajita" panose="020B0604020202020204" pitchFamily="34" charset="0"/>
            </a:endParaRPr>
          </a:p>
          <a:p>
            <a:pPr algn="just" eaLnBrk="1" hangingPunct="1">
              <a:defRPr/>
            </a:pPr>
            <a:r>
              <a:rPr lang="en-US" sz="2800" dirty="0">
                <a:latin typeface="Aparajita" panose="020B0604020202020204" pitchFamily="34" charset="0"/>
                <a:cs typeface="Aparajita" panose="020B0604020202020204" pitchFamily="34" charset="0"/>
              </a:rPr>
              <a:t>The volume of the pulse is a crude indicator of the stroke volume of the heart (the amount of blood ejected by the heart)</a:t>
            </a:r>
          </a:p>
          <a:p>
            <a:pPr algn="just" eaLnBrk="1" hangingPunct="1">
              <a:buFont typeface="Wingdings" panose="05000000000000000000" pitchFamily="2" charset="2"/>
              <a:buNone/>
              <a:defRPr/>
            </a:pPr>
            <a:endParaRPr lang="en-US" sz="2800" dirty="0">
              <a:latin typeface="Aparajita" panose="020B0604020202020204" pitchFamily="34" charset="0"/>
              <a:cs typeface="Aparajita" panose="020B0604020202020204" pitchFamily="34" charset="0"/>
            </a:endParaRPr>
          </a:p>
          <a:p>
            <a:pPr algn="just" eaLnBrk="1" hangingPunct="1">
              <a:defRPr/>
            </a:pPr>
            <a:r>
              <a:rPr lang="en-US" sz="2800" dirty="0">
                <a:latin typeface="Aparajita" panose="020B0604020202020204" pitchFamily="34" charset="0"/>
                <a:cs typeface="Aparajita" panose="020B0604020202020204" pitchFamily="34" charset="0"/>
              </a:rPr>
              <a:t>It is increased in exercise (full or bounding) and reduced in states of low blood volume (weak or </a:t>
            </a:r>
            <a:r>
              <a:rPr lang="en-US" sz="2800" dirty="0" err="1">
                <a:latin typeface="Aparajita" panose="020B0604020202020204" pitchFamily="34" charset="0"/>
                <a:cs typeface="Aparajita" panose="020B0604020202020204" pitchFamily="34" charset="0"/>
              </a:rPr>
              <a:t>thready</a:t>
            </a:r>
            <a:r>
              <a:rPr lang="en-US" sz="2800" dirty="0">
                <a:latin typeface="Aparajita" panose="020B0604020202020204" pitchFamily="34" charset="0"/>
                <a:cs typeface="Aparajita" panose="020B0604020202020204" pitchFamily="34" charset="0"/>
              </a:rPr>
              <a:t>)</a:t>
            </a:r>
          </a:p>
        </p:txBody>
      </p:sp>
    </p:spTree>
    <p:extLst>
      <p:ext uri="{BB962C8B-B14F-4D97-AF65-F5344CB8AC3E}">
        <p14:creationId xmlns:p14="http://schemas.microsoft.com/office/powerpoint/2010/main" xmlns="" val="13358928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5" name="Slide Number Placeholder 4"/>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1DC3CF-3A65-400D-868D-1620D2737509}" type="slidenum">
              <a:rPr lang="en-US"/>
              <a:pPr eaLnBrk="1" hangingPunct="1"/>
              <a:t>27</a:t>
            </a:fld>
            <a:endParaRPr lang="en-US"/>
          </a:p>
        </p:txBody>
      </p:sp>
      <p:sp>
        <p:nvSpPr>
          <p:cNvPr id="22531" name="Rectangle 3"/>
          <p:cNvSpPr>
            <a:spLocks noGrp="1" noChangeArrowheads="1"/>
          </p:cNvSpPr>
          <p:nvPr>
            <p:ph sz="quarter" idx="1"/>
          </p:nvPr>
        </p:nvSpPr>
        <p:spPr>
          <a:xfrm>
            <a:off x="609600" y="685800"/>
            <a:ext cx="8305800" cy="3912394"/>
          </a:xfrm>
        </p:spPr>
        <p:txBody>
          <a:bodyPr/>
          <a:lstStyle/>
          <a:p>
            <a:pPr eaLnBrk="1" hangingPunct="1">
              <a:buFont typeface="Wingdings" panose="05000000000000000000" pitchFamily="2" charset="2"/>
              <a:buNone/>
              <a:defRPr/>
            </a:pPr>
            <a:r>
              <a:rPr lang="en-US" sz="2800" b="1" u="sng" dirty="0" smtClean="0">
                <a:solidFill>
                  <a:schemeClr val="accent2"/>
                </a:solidFill>
                <a:latin typeface="Aparajita" panose="020B0604020202020204" pitchFamily="34" charset="0"/>
                <a:cs typeface="Aparajita" panose="020B0604020202020204" pitchFamily="34" charset="0"/>
              </a:rPr>
              <a:t>4.STATE OF THE VESSEL WALL</a:t>
            </a:r>
          </a:p>
          <a:p>
            <a:pPr eaLnBrk="1" hangingPunct="1">
              <a:buFont typeface="Wingdings" panose="05000000000000000000" pitchFamily="2" charset="2"/>
              <a:buNone/>
              <a:defRPr/>
            </a:pPr>
            <a:endParaRPr lang="en-US" sz="3000" b="1" i="1" u="sng" dirty="0">
              <a:solidFill>
                <a:srgbClr val="FFFF00"/>
              </a:solidFill>
            </a:endParaRPr>
          </a:p>
          <a:p>
            <a:pPr eaLnBrk="1" hangingPunct="1">
              <a:defRPr/>
            </a:pPr>
            <a:r>
              <a:rPr lang="en-US" dirty="0" smtClean="0">
                <a:latin typeface="Aparajita" panose="020B0604020202020204" pitchFamily="34" charset="0"/>
                <a:cs typeface="Aparajita" panose="020B0604020202020204" pitchFamily="34" charset="0"/>
              </a:rPr>
              <a:t>The normal arterial wall is compressible and has an elastic feel</a:t>
            </a:r>
          </a:p>
          <a:p>
            <a:pPr eaLnBrk="1" hangingPunct="1">
              <a:buFont typeface="Wingdings" panose="05000000000000000000" pitchFamily="2" charset="2"/>
              <a:buNone/>
              <a:defRPr/>
            </a:pPr>
            <a:endParaRPr lang="en-US" dirty="0" smtClean="0">
              <a:latin typeface="Aparajita" panose="020B0604020202020204" pitchFamily="34" charset="0"/>
              <a:cs typeface="Aparajita" panose="020B0604020202020204" pitchFamily="34" charset="0"/>
            </a:endParaRPr>
          </a:p>
          <a:p>
            <a:pPr eaLnBrk="1" hangingPunct="1">
              <a:defRPr/>
            </a:pPr>
            <a:r>
              <a:rPr lang="en-US" dirty="0" smtClean="0">
                <a:latin typeface="Aparajita" panose="020B0604020202020204" pitchFamily="34" charset="0"/>
                <a:cs typeface="Aparajita" panose="020B0604020202020204" pitchFamily="34" charset="0"/>
              </a:rPr>
              <a:t>Diseased arteries may feel inelastic and even hard in cases of calcification</a:t>
            </a:r>
          </a:p>
        </p:txBody>
      </p:sp>
    </p:spTree>
    <p:extLst>
      <p:ext uri="{BB962C8B-B14F-4D97-AF65-F5344CB8AC3E}">
        <p14:creationId xmlns:p14="http://schemas.microsoft.com/office/powerpoint/2010/main" xmlns="" val="18965788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solidFill>
                  <a:schemeClr val="accent2"/>
                </a:solidFill>
              </a:rPr>
              <a:t>5.EQUALITY ON BOTH SIDES  </a:t>
            </a:r>
            <a:endParaRPr lang="en-US" sz="3600" u="sng" dirty="0">
              <a:solidFill>
                <a:schemeClr val="accent2"/>
              </a:solidFill>
            </a:endParaRPr>
          </a:p>
        </p:txBody>
      </p:sp>
      <p:sp>
        <p:nvSpPr>
          <p:cNvPr id="3" name="Content Placeholder 2"/>
          <p:cNvSpPr>
            <a:spLocks noGrp="1"/>
          </p:cNvSpPr>
          <p:nvPr>
            <p:ph sz="quarter" idx="1"/>
          </p:nvPr>
        </p:nvSpPr>
        <p:spPr/>
        <p:txBody>
          <a:bodyPr>
            <a:normAutofit/>
          </a:bodyPr>
          <a:lstStyle/>
          <a:p>
            <a:r>
              <a:rPr lang="en-US" dirty="0" smtClean="0"/>
              <a:t>Compare each of the above features  with other sides.</a:t>
            </a:r>
          </a:p>
          <a:p>
            <a:r>
              <a:rPr lang="en-US" dirty="0" smtClean="0"/>
              <a:t>Normally in health all features should be same.</a:t>
            </a:r>
          </a:p>
          <a:p>
            <a:r>
              <a:rPr lang="en-US" dirty="0" smtClean="0"/>
              <a:t>Important note-</a:t>
            </a:r>
          </a:p>
          <a:p>
            <a:r>
              <a:rPr lang="en-US" dirty="0" smtClean="0"/>
              <a:t>Other main peripheral arterial pulses; brachial, </a:t>
            </a:r>
            <a:r>
              <a:rPr lang="en-US" b="1" i="1" dirty="0" smtClean="0"/>
              <a:t>carotid, femoral, </a:t>
            </a:r>
            <a:r>
              <a:rPr lang="en-US" b="1" i="1" dirty="0" err="1" smtClean="0"/>
              <a:t>popliteal</a:t>
            </a:r>
            <a:r>
              <a:rPr lang="en-US" b="1" i="1" dirty="0" smtClean="0"/>
              <a:t>, </a:t>
            </a:r>
            <a:r>
              <a:rPr lang="en-US" b="1" i="1" dirty="0" err="1" smtClean="0"/>
              <a:t>post.tibial</a:t>
            </a:r>
            <a:r>
              <a:rPr lang="en-US" b="1" i="1" dirty="0" smtClean="0"/>
              <a:t> and </a:t>
            </a:r>
            <a:r>
              <a:rPr lang="en-US" b="1" i="1" dirty="0" err="1" smtClean="0"/>
              <a:t>dorsalis</a:t>
            </a:r>
            <a:r>
              <a:rPr lang="en-US" b="1" i="1" dirty="0" smtClean="0"/>
              <a:t> </a:t>
            </a:r>
            <a:r>
              <a:rPr lang="en-US" b="1" i="1" dirty="0" err="1" smtClean="0"/>
              <a:t>pedis</a:t>
            </a:r>
            <a:r>
              <a:rPr lang="en-US" b="1" i="1" dirty="0" smtClean="0"/>
              <a:t> artery pulse is noted.</a:t>
            </a:r>
          </a:p>
          <a:p>
            <a:r>
              <a:rPr lang="en-US" b="1" i="1" dirty="0" smtClean="0"/>
              <a:t>Volume is compared with other side.</a:t>
            </a:r>
            <a:endParaRPr lang="en-US" b="1" i="1" dirty="0"/>
          </a:p>
        </p:txBody>
      </p:sp>
    </p:spTree>
    <p:extLst>
      <p:ext uri="{BB962C8B-B14F-4D97-AF65-F5344CB8AC3E}">
        <p14:creationId xmlns:p14="http://schemas.microsoft.com/office/powerpoint/2010/main" xmlns="" val="3910262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5" name="Slide Number Placeholder 4"/>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4BD3DE-1F51-4D41-9CEA-919317BD8F8E}" type="slidenum">
              <a:rPr lang="en-US"/>
              <a:pPr eaLnBrk="1" hangingPunct="1"/>
              <a:t>29</a:t>
            </a:fld>
            <a:endParaRPr lang="en-US"/>
          </a:p>
        </p:txBody>
      </p:sp>
      <p:sp>
        <p:nvSpPr>
          <p:cNvPr id="13315" name="Rectangle 3"/>
          <p:cNvSpPr>
            <a:spLocks noGrp="1" noChangeArrowheads="1"/>
          </p:cNvSpPr>
          <p:nvPr>
            <p:ph sz="quarter" idx="1"/>
          </p:nvPr>
        </p:nvSpPr>
        <p:spPr>
          <a:xfrm>
            <a:off x="2286000" y="2114550"/>
            <a:ext cx="4905159" cy="1007462"/>
          </a:xfrm>
        </p:spPr>
        <p:txBody>
          <a:bodyPr>
            <a:normAutofit/>
          </a:bodyPr>
          <a:lstStyle/>
          <a:p>
            <a:pPr eaLnBrk="1" hangingPunct="1">
              <a:buFont typeface="Wingdings" panose="05000000000000000000" pitchFamily="2" charset="2"/>
              <a:buNone/>
              <a:defRPr/>
            </a:pPr>
            <a:r>
              <a:rPr lang="en-US" sz="3000" b="1" i="1" u="sng" dirty="0" smtClean="0">
                <a:solidFill>
                  <a:schemeClr val="accent2"/>
                </a:solidFill>
                <a:latin typeface="Aparajita" panose="020B0604020202020204" pitchFamily="34" charset="0"/>
                <a:cs typeface="Aparajita" panose="020B0604020202020204" pitchFamily="34" charset="0"/>
              </a:rPr>
              <a:t>READING THE PULSE</a:t>
            </a:r>
          </a:p>
          <a:p>
            <a:pPr eaLnBrk="1" hangingPunct="1">
              <a:buFont typeface="Wingdings" panose="05000000000000000000" pitchFamily="2" charset="2"/>
              <a:buNone/>
              <a:defRPr/>
            </a:pPr>
            <a:endParaRPr lang="en-US" b="1" i="1" u="sng" dirty="0" smtClean="0">
              <a:solidFill>
                <a:srgbClr val="FFFF00"/>
              </a:solidFill>
            </a:endParaRPr>
          </a:p>
        </p:txBody>
      </p:sp>
    </p:spTree>
    <p:extLst>
      <p:ext uri="{BB962C8B-B14F-4D97-AF65-F5344CB8AC3E}">
        <p14:creationId xmlns:p14="http://schemas.microsoft.com/office/powerpoint/2010/main" xmlns="" val="9826083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7" name="Slide Number Placeholder 6"/>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C4D25C-C3F5-4FC0-B424-8DD91165E95D}" type="slidenum">
              <a:rPr lang="en-US"/>
              <a:pPr eaLnBrk="1" hangingPunct="1"/>
              <a:t>3</a:t>
            </a:fld>
            <a:endParaRPr lang="en-US"/>
          </a:p>
        </p:txBody>
      </p:sp>
      <p:sp>
        <p:nvSpPr>
          <p:cNvPr id="12291" name="Rectangle 3"/>
          <p:cNvSpPr>
            <a:spLocks noGrp="1" noChangeArrowheads="1"/>
          </p:cNvSpPr>
          <p:nvPr>
            <p:ph sz="quarter" idx="1"/>
          </p:nvPr>
        </p:nvSpPr>
        <p:spPr>
          <a:xfrm>
            <a:off x="152400" y="457200"/>
            <a:ext cx="8534400" cy="628650"/>
          </a:xfrm>
        </p:spPr>
        <p:txBody>
          <a:bodyPr>
            <a:noAutofit/>
          </a:bodyPr>
          <a:lstStyle/>
          <a:p>
            <a:pPr eaLnBrk="1" hangingPunct="1">
              <a:buFont typeface="Wingdings" panose="05000000000000000000" pitchFamily="2" charset="2"/>
              <a:buNone/>
              <a:defRPr/>
            </a:pPr>
            <a:r>
              <a:rPr lang="en-US" sz="4000" dirty="0" smtClean="0">
                <a:latin typeface="Aparajita" panose="020B0604020202020204" pitchFamily="34" charset="0"/>
                <a:cs typeface="Aparajita" panose="020B0604020202020204" pitchFamily="34" charset="0"/>
              </a:rPr>
              <a:t>What do u understand by term </a:t>
            </a:r>
            <a:r>
              <a:rPr lang="en-US" sz="4000" b="1" u="sng" dirty="0" smtClean="0">
                <a:latin typeface="Aparajita" panose="020B0604020202020204" pitchFamily="34" charset="0"/>
                <a:cs typeface="Aparajita" panose="020B0604020202020204" pitchFamily="34" charset="0"/>
              </a:rPr>
              <a:t>PULSE</a:t>
            </a:r>
            <a:r>
              <a:rPr lang="en-US" sz="4000" dirty="0" smtClean="0">
                <a:latin typeface="Aparajita" panose="020B0604020202020204" pitchFamily="34" charset="0"/>
                <a:cs typeface="Aparajita" panose="020B0604020202020204" pitchFamily="34" charset="0"/>
              </a:rPr>
              <a:t>?</a:t>
            </a:r>
          </a:p>
        </p:txBody>
      </p:sp>
      <p:sp>
        <p:nvSpPr>
          <p:cNvPr id="12292" name="Rectangle 4"/>
          <p:cNvSpPr>
            <a:spLocks noChangeArrowheads="1"/>
          </p:cNvSpPr>
          <p:nvPr/>
        </p:nvSpPr>
        <p:spPr bwMode="auto">
          <a:xfrm>
            <a:off x="4114800" y="2168753"/>
            <a:ext cx="5181600" cy="170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100" b="1" dirty="0"/>
              <a:t>The alternate expansion and recoil of elastic arteries after each systole of the left ventricle creating a traveling pressure wave that is called the </a:t>
            </a:r>
            <a:r>
              <a:rPr lang="en-US" sz="2100" b="1" u="sng" dirty="0">
                <a:solidFill>
                  <a:srgbClr val="FF0000"/>
                </a:solidFill>
              </a:rPr>
              <a:t>PULSE</a:t>
            </a:r>
            <a:r>
              <a:rPr lang="en-US" sz="2100" b="1" dirty="0">
                <a:solidFill>
                  <a:srgbClr val="FF0000"/>
                </a:solidFill>
              </a:rPr>
              <a:t>.</a:t>
            </a: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344521"/>
            <a:ext cx="35433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34293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par>
                                <p:cTn id="8" presetID="4" presetClass="entr" presetSubtype="16" fill="hold"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box(in)">
                                      <p:cBhvr>
                                        <p:cTn id="10"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742950"/>
            <a:ext cx="8305800" cy="3943350"/>
          </a:xfrm>
        </p:spPr>
        <p:txBody>
          <a:bodyPr>
            <a:normAutofit/>
          </a:bodyPr>
          <a:lstStyle/>
          <a:p>
            <a:pPr marL="0" indent="0">
              <a:buNone/>
            </a:pPr>
            <a:r>
              <a:rPr lang="en-US" dirty="0" smtClean="0">
                <a:latin typeface="Aparajita" panose="020B0604020202020204" pitchFamily="34" charset="0"/>
                <a:cs typeface="Aparajita" panose="020B0604020202020204" pitchFamily="34" charset="0"/>
              </a:rPr>
              <a:t>While palpating radial pulse-</a:t>
            </a:r>
          </a:p>
          <a:p>
            <a:pPr marL="0" indent="0">
              <a:buNone/>
            </a:pPr>
            <a:endParaRPr lang="en-US"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Middle 3 fingers are used</a:t>
            </a:r>
          </a:p>
          <a:p>
            <a:r>
              <a:rPr lang="en-US" b="1" dirty="0" smtClean="0">
                <a:latin typeface="Aparajita" panose="020B0604020202020204" pitchFamily="34" charset="0"/>
                <a:cs typeface="Aparajita" panose="020B0604020202020204" pitchFamily="34" charset="0"/>
              </a:rPr>
              <a:t>Index finger </a:t>
            </a:r>
            <a:r>
              <a:rPr lang="en-US" dirty="0" smtClean="0">
                <a:latin typeface="Aparajita" panose="020B0604020202020204" pitchFamily="34" charset="0"/>
                <a:cs typeface="Aparajita" panose="020B0604020202020204" pitchFamily="34" charset="0"/>
              </a:rPr>
              <a:t>is used for </a:t>
            </a:r>
            <a:r>
              <a:rPr lang="en-US" b="1" i="1" dirty="0" smtClean="0">
                <a:latin typeface="Aparajita" panose="020B0604020202020204" pitchFamily="34" charset="0"/>
                <a:cs typeface="Aparajita" panose="020B0604020202020204" pitchFamily="34" charset="0"/>
              </a:rPr>
              <a:t>occlusion or compression.</a:t>
            </a:r>
          </a:p>
          <a:p>
            <a:r>
              <a:rPr lang="en-US" b="1" dirty="0" smtClean="0">
                <a:latin typeface="Aparajita" panose="020B0604020202020204" pitchFamily="34" charset="0"/>
                <a:cs typeface="Aparajita" panose="020B0604020202020204" pitchFamily="34" charset="0"/>
              </a:rPr>
              <a:t>Middle </a:t>
            </a:r>
            <a:r>
              <a:rPr lang="en-US" dirty="0" smtClean="0">
                <a:latin typeface="Aparajita" panose="020B0604020202020204" pitchFamily="34" charset="0"/>
                <a:cs typeface="Aparajita" panose="020B0604020202020204" pitchFamily="34" charset="0"/>
              </a:rPr>
              <a:t>is used for </a:t>
            </a:r>
            <a:r>
              <a:rPr lang="en-US" b="1" i="1" dirty="0" smtClean="0">
                <a:latin typeface="Aparajita" panose="020B0604020202020204" pitchFamily="34" charset="0"/>
                <a:cs typeface="Aparajita" panose="020B0604020202020204" pitchFamily="34" charset="0"/>
              </a:rPr>
              <a:t>assessing the volume and rate of pulse</a:t>
            </a:r>
          </a:p>
          <a:p>
            <a:r>
              <a:rPr lang="en-US" b="1" dirty="0" smtClean="0">
                <a:latin typeface="Aparajita" panose="020B0604020202020204" pitchFamily="34" charset="0"/>
                <a:cs typeface="Aparajita" panose="020B0604020202020204" pitchFamily="34" charset="0"/>
              </a:rPr>
              <a:t>Ring  finger </a:t>
            </a:r>
            <a:r>
              <a:rPr lang="en-US" dirty="0" smtClean="0">
                <a:latin typeface="Aparajita" panose="020B0604020202020204" pitchFamily="34" charset="0"/>
                <a:cs typeface="Aparajita" panose="020B0604020202020204" pitchFamily="34" charset="0"/>
              </a:rPr>
              <a:t>to </a:t>
            </a:r>
            <a:r>
              <a:rPr lang="en-US" b="1" i="1" dirty="0" smtClean="0">
                <a:latin typeface="Aparajita" panose="020B0604020202020204" pitchFamily="34" charset="0"/>
                <a:cs typeface="Aparajita" panose="020B0604020202020204" pitchFamily="34" charset="0"/>
              </a:rPr>
              <a:t>study the condition of vessel wall.  </a:t>
            </a:r>
            <a:endParaRPr lang="en-US" b="1"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29083176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5900" y="208360"/>
            <a:ext cx="3238500" cy="591740"/>
          </a:xfrm>
        </p:spPr>
        <p:txBody>
          <a:bodyPr>
            <a:normAutofit fontScale="90000"/>
          </a:bodyPr>
          <a:lstStyle/>
          <a:p>
            <a:pPr algn="l" eaLnBrk="1" hangingPunct="1">
              <a:defRPr/>
            </a:pPr>
            <a:r>
              <a:rPr lang="en-US" sz="3000" b="1" dirty="0">
                <a:solidFill>
                  <a:srgbClr val="FF3300"/>
                </a:solidFill>
                <a:latin typeface="Aparajita" panose="020B0604020202020204" pitchFamily="34" charset="0"/>
                <a:cs typeface="Aparajita" panose="020B0604020202020204" pitchFamily="34" charset="0"/>
              </a:rPr>
              <a:t>Common pulse sites</a:t>
            </a:r>
          </a:p>
        </p:txBody>
      </p:sp>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9" name="Slide Number Placeholder 8"/>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B1A5DB-0937-4E49-9009-C541F1AC0F8C}" type="slidenum">
              <a:rPr lang="en-US"/>
              <a:pPr eaLnBrk="1" hangingPunct="1"/>
              <a:t>31</a:t>
            </a:fld>
            <a:endParaRPr lang="en-US"/>
          </a:p>
        </p:txBody>
      </p:sp>
      <p:sp>
        <p:nvSpPr>
          <p:cNvPr id="14339" name="Rectangle 3"/>
          <p:cNvSpPr>
            <a:spLocks noGrp="1" noChangeArrowheads="1"/>
          </p:cNvSpPr>
          <p:nvPr>
            <p:ph sz="quarter" idx="1"/>
          </p:nvPr>
        </p:nvSpPr>
        <p:spPr>
          <a:xfrm>
            <a:off x="4419600" y="527333"/>
            <a:ext cx="2133600" cy="520417"/>
          </a:xfrm>
        </p:spPr>
        <p:txBody>
          <a:bodyPr>
            <a:normAutofit/>
          </a:bodyPr>
          <a:lstStyle/>
          <a:p>
            <a:pPr eaLnBrk="1" hangingPunct="1">
              <a:buFont typeface="Wingdings" panose="05000000000000000000" pitchFamily="2" charset="2"/>
              <a:buNone/>
              <a:defRPr/>
            </a:pPr>
            <a:r>
              <a:rPr lang="en-US" b="1" i="1" u="sng" dirty="0" smtClean="0">
                <a:solidFill>
                  <a:schemeClr val="accent2">
                    <a:lumMod val="75000"/>
                  </a:schemeClr>
                </a:solidFill>
              </a:rPr>
              <a:t>Radial Pulse</a:t>
            </a:r>
          </a:p>
        </p:txBody>
      </p:sp>
      <p:pic>
        <p:nvPicPr>
          <p:cNvPr id="6148"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334690"/>
            <a:ext cx="20574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 y="3103680"/>
            <a:ext cx="20574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Rectangle 7"/>
          <p:cNvSpPr>
            <a:spLocks noChangeArrowheads="1"/>
          </p:cNvSpPr>
          <p:nvPr/>
        </p:nvSpPr>
        <p:spPr bwMode="auto">
          <a:xfrm>
            <a:off x="3352800" y="1330244"/>
            <a:ext cx="55626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FFFF00"/>
              </a:buClr>
            </a:pPr>
            <a:r>
              <a:rPr lang="en-US" dirty="0" smtClean="0"/>
              <a:t>Lateral </a:t>
            </a:r>
            <a:r>
              <a:rPr lang="en-US" dirty="0"/>
              <a:t>aspect of the lower forearm just proximal to the wrist joint</a:t>
            </a:r>
          </a:p>
          <a:p>
            <a:pPr eaLnBrk="1" hangingPunct="1">
              <a:buClr>
                <a:srgbClr val="FFFF00"/>
              </a:buClr>
            </a:pPr>
            <a:endParaRPr lang="en-US" dirty="0"/>
          </a:p>
          <a:p>
            <a:pPr eaLnBrk="1" hangingPunct="1">
              <a:buClr>
                <a:srgbClr val="FFFF00"/>
              </a:buClr>
            </a:pPr>
            <a:r>
              <a:rPr lang="en-US" dirty="0"/>
              <a:t>Feel the bony prominence</a:t>
            </a:r>
          </a:p>
          <a:p>
            <a:pPr eaLnBrk="1" hangingPunct="1">
              <a:buClr>
                <a:srgbClr val="FFFF00"/>
              </a:buClr>
            </a:pPr>
            <a:endParaRPr lang="en-US" dirty="0"/>
          </a:p>
          <a:p>
            <a:pPr eaLnBrk="1" hangingPunct="1">
              <a:buClr>
                <a:srgbClr val="FFFF00"/>
              </a:buClr>
            </a:pPr>
            <a:r>
              <a:rPr lang="en-US" dirty="0"/>
              <a:t>Move fingertips medially </a:t>
            </a:r>
          </a:p>
          <a:p>
            <a:pPr eaLnBrk="1" hangingPunct="1">
              <a:buClr>
                <a:srgbClr val="FFFF00"/>
              </a:buClr>
            </a:pPr>
            <a:endParaRPr lang="en-US" dirty="0"/>
          </a:p>
          <a:p>
            <a:pPr eaLnBrk="1" hangingPunct="1">
              <a:buClr>
                <a:srgbClr val="FFFF00"/>
              </a:buClr>
            </a:pPr>
            <a:r>
              <a:rPr lang="en-US" dirty="0"/>
              <a:t>Tips of fingers drop into a groove in which lies the artery</a:t>
            </a:r>
          </a:p>
          <a:p>
            <a:pPr eaLnBrk="1" hangingPunct="1">
              <a:buClr>
                <a:srgbClr val="FFFF00"/>
              </a:buClr>
            </a:pPr>
            <a:endParaRPr lang="en-US" dirty="0"/>
          </a:p>
          <a:p>
            <a:pPr eaLnBrk="1" hangingPunct="1">
              <a:buClr>
                <a:srgbClr val="FFFF00"/>
              </a:buClr>
            </a:pPr>
            <a:r>
              <a:rPr lang="en-US" dirty="0"/>
              <a:t>Examine the pulse by compressing the artery backwards against the bone, using the finger tips</a:t>
            </a:r>
          </a:p>
        </p:txBody>
      </p:sp>
    </p:spTree>
    <p:extLst>
      <p:ext uri="{BB962C8B-B14F-4D97-AF65-F5344CB8AC3E}">
        <p14:creationId xmlns:p14="http://schemas.microsoft.com/office/powerpoint/2010/main" xmlns="" val="28808928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eaLnBrk="1" hangingPunct="1"/>
            <a:r>
              <a:rPr lang="en-US" sz="3000">
                <a:solidFill>
                  <a:srgbClr val="FF3300"/>
                </a:solidFill>
              </a:rPr>
              <a:t/>
            </a:r>
            <a:br>
              <a:rPr lang="en-US" sz="3000">
                <a:solidFill>
                  <a:srgbClr val="FF3300"/>
                </a:solidFill>
              </a:rPr>
            </a:br>
            <a:endParaRPr lang="en-US" sz="3000">
              <a:solidFill>
                <a:srgbClr val="FF3300"/>
              </a:solidFill>
            </a:endParaRPr>
          </a:p>
        </p:txBody>
      </p:sp>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8" name="Slide Number Placeholder 7"/>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A2F6DA-0979-4243-AA87-60E7434C11D0}" type="slidenum">
              <a:rPr lang="en-US"/>
              <a:pPr eaLnBrk="1" hangingPunct="1"/>
              <a:t>32</a:t>
            </a:fld>
            <a:endParaRPr lang="en-US"/>
          </a:p>
        </p:txBody>
      </p:sp>
      <p:sp>
        <p:nvSpPr>
          <p:cNvPr id="15363" name="Rectangle 3"/>
          <p:cNvSpPr>
            <a:spLocks noGrp="1" noChangeArrowheads="1"/>
          </p:cNvSpPr>
          <p:nvPr>
            <p:ph sz="quarter" idx="1"/>
          </p:nvPr>
        </p:nvSpPr>
        <p:spPr>
          <a:xfrm>
            <a:off x="1485900" y="457200"/>
            <a:ext cx="6172200" cy="4140994"/>
          </a:xfrm>
        </p:spPr>
        <p:txBody>
          <a:bodyPr>
            <a:normAutofit/>
          </a:bodyPr>
          <a:lstStyle/>
          <a:p>
            <a:pPr eaLnBrk="1" hangingPunct="1">
              <a:buFont typeface="Wingdings" panose="05000000000000000000" pitchFamily="2" charset="2"/>
              <a:buNone/>
              <a:defRPr/>
            </a:pPr>
            <a:r>
              <a:rPr lang="en-US" sz="3200" b="1" i="1" u="sng" dirty="0" smtClean="0">
                <a:solidFill>
                  <a:schemeClr val="accent2">
                    <a:lumMod val="75000"/>
                  </a:schemeClr>
                </a:solidFill>
                <a:latin typeface="Aparajita" panose="020B0604020202020204" pitchFamily="34" charset="0"/>
                <a:cs typeface="Aparajita" panose="020B0604020202020204" pitchFamily="34" charset="0"/>
              </a:rPr>
              <a:t>The brachial pulse</a:t>
            </a:r>
          </a:p>
        </p:txBody>
      </p:sp>
      <p:pic>
        <p:nvPicPr>
          <p:cNvPr id="7172"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463040"/>
            <a:ext cx="2686050"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6"/>
          <p:cNvSpPr>
            <a:spLocks noChangeArrowheads="1"/>
          </p:cNvSpPr>
          <p:nvPr/>
        </p:nvSpPr>
        <p:spPr bwMode="auto">
          <a:xfrm>
            <a:off x="4207618" y="1485219"/>
            <a:ext cx="409818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FFFF00"/>
              </a:buClr>
            </a:pPr>
            <a:r>
              <a:rPr lang="en-US" dirty="0"/>
              <a:t>Medial aspect of the </a:t>
            </a:r>
            <a:r>
              <a:rPr lang="en-US" dirty="0" err="1"/>
              <a:t>antecubital</a:t>
            </a:r>
            <a:r>
              <a:rPr lang="en-US" dirty="0"/>
              <a:t> fossa at the line of the elbow joint. </a:t>
            </a:r>
          </a:p>
          <a:p>
            <a:pPr eaLnBrk="1" hangingPunct="1">
              <a:buClr>
                <a:srgbClr val="FFFF00"/>
              </a:buClr>
            </a:pPr>
            <a:endParaRPr lang="en-US" dirty="0"/>
          </a:p>
          <a:p>
            <a:pPr eaLnBrk="1" hangingPunct="1">
              <a:buClr>
                <a:srgbClr val="FFFF00"/>
              </a:buClr>
            </a:pPr>
            <a:r>
              <a:rPr lang="en-US" dirty="0"/>
              <a:t>The artery is felt by compressing backwards with fingers or </a:t>
            </a:r>
            <a:r>
              <a:rPr lang="en-US" dirty="0" smtClean="0"/>
              <a:t>thumb.</a:t>
            </a:r>
          </a:p>
          <a:p>
            <a:pPr eaLnBrk="1" hangingPunct="1">
              <a:buClr>
                <a:srgbClr val="FFFF00"/>
              </a:buClr>
            </a:pPr>
            <a:endParaRPr lang="en-US" dirty="0"/>
          </a:p>
          <a:p>
            <a:pPr eaLnBrk="1" hangingPunct="1">
              <a:buClr>
                <a:srgbClr val="FFFF00"/>
              </a:buClr>
            </a:pPr>
            <a:r>
              <a:rPr lang="en-US" dirty="0"/>
              <a:t>Divides just below elbow to form radial and </a:t>
            </a:r>
            <a:r>
              <a:rPr lang="en-US" dirty="0" smtClean="0"/>
              <a:t>ulnar arteries</a:t>
            </a:r>
            <a:endParaRPr lang="en-US" dirty="0"/>
          </a:p>
        </p:txBody>
      </p:sp>
    </p:spTree>
    <p:extLst>
      <p:ext uri="{BB962C8B-B14F-4D97-AF65-F5344CB8AC3E}">
        <p14:creationId xmlns:p14="http://schemas.microsoft.com/office/powerpoint/2010/main" xmlns="" val="30904025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7" name="Slide Number Placeholder 6"/>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24E180-59DC-434F-A53A-5E4B7F32C1D2}" type="slidenum">
              <a:rPr lang="en-US"/>
              <a:pPr eaLnBrk="1" hangingPunct="1"/>
              <a:t>33</a:t>
            </a:fld>
            <a:endParaRPr lang="en-US"/>
          </a:p>
        </p:txBody>
      </p:sp>
      <p:sp>
        <p:nvSpPr>
          <p:cNvPr id="16387" name="Rectangle 3"/>
          <p:cNvSpPr>
            <a:spLocks noGrp="1" noChangeArrowheads="1"/>
          </p:cNvSpPr>
          <p:nvPr>
            <p:ph sz="quarter" idx="1"/>
          </p:nvPr>
        </p:nvSpPr>
        <p:spPr>
          <a:xfrm>
            <a:off x="1485900" y="285750"/>
            <a:ext cx="6172200" cy="4312444"/>
          </a:xfrm>
        </p:spPr>
        <p:txBody>
          <a:bodyPr>
            <a:normAutofit/>
          </a:bodyPr>
          <a:lstStyle/>
          <a:p>
            <a:pPr eaLnBrk="1" hangingPunct="1">
              <a:buFont typeface="Wingdings" panose="05000000000000000000" pitchFamily="2" charset="2"/>
              <a:buNone/>
              <a:defRPr/>
            </a:pPr>
            <a:r>
              <a:rPr lang="en-US" sz="3200" b="1" i="1" u="sng" dirty="0" smtClean="0">
                <a:solidFill>
                  <a:schemeClr val="accent2">
                    <a:lumMod val="75000"/>
                  </a:schemeClr>
                </a:solidFill>
                <a:latin typeface="Aparajita" panose="020B0604020202020204" pitchFamily="34" charset="0"/>
                <a:cs typeface="Aparajita" panose="020B0604020202020204" pitchFamily="34" charset="0"/>
              </a:rPr>
              <a:t>Carotid pulse</a:t>
            </a: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356122"/>
            <a:ext cx="280035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5"/>
          <p:cNvSpPr>
            <a:spLocks noChangeArrowheads="1"/>
          </p:cNvSpPr>
          <p:nvPr/>
        </p:nvSpPr>
        <p:spPr bwMode="auto">
          <a:xfrm>
            <a:off x="4572000" y="1215185"/>
            <a:ext cx="457200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FFFF00"/>
              </a:buClr>
              <a:buFont typeface="Wingdings" panose="05000000000000000000" pitchFamily="2" charset="2"/>
              <a:buChar char="q"/>
            </a:pPr>
            <a:endParaRPr lang="en-US" dirty="0"/>
          </a:p>
          <a:p>
            <a:pPr eaLnBrk="1" hangingPunct="1">
              <a:buClr>
                <a:srgbClr val="FFFF00"/>
              </a:buClr>
            </a:pPr>
            <a:r>
              <a:rPr lang="en-US" dirty="0"/>
              <a:t>1-1.5 cm lateral of the midline in the neck at the upper level of the thyroid cartilage</a:t>
            </a:r>
          </a:p>
          <a:p>
            <a:pPr eaLnBrk="1" hangingPunct="1">
              <a:buClr>
                <a:srgbClr val="FFFF00"/>
              </a:buClr>
            </a:pPr>
            <a:endParaRPr lang="en-US" dirty="0"/>
          </a:p>
          <a:p>
            <a:pPr eaLnBrk="1" hangingPunct="1">
              <a:buClr>
                <a:srgbClr val="FFFF00"/>
              </a:buClr>
            </a:pPr>
            <a:r>
              <a:rPr lang="en-US" dirty="0"/>
              <a:t>Readily palpable at anterior border of </a:t>
            </a:r>
            <a:r>
              <a:rPr lang="en-US" dirty="0" err="1"/>
              <a:t>sternomastoid</a:t>
            </a:r>
            <a:r>
              <a:rPr lang="en-US" dirty="0"/>
              <a:t> muscle</a:t>
            </a:r>
          </a:p>
          <a:p>
            <a:pPr eaLnBrk="1" hangingPunct="1">
              <a:buClr>
                <a:srgbClr val="FFFF00"/>
              </a:buClr>
            </a:pPr>
            <a:endParaRPr lang="en-US" dirty="0"/>
          </a:p>
          <a:p>
            <a:pPr eaLnBrk="1" hangingPunct="1">
              <a:buClr>
                <a:srgbClr val="FFFF00"/>
              </a:buClr>
            </a:pPr>
            <a:r>
              <a:rPr lang="en-US" dirty="0"/>
              <a:t>May be felt with finger tips or thumb which are used to push posteriorly</a:t>
            </a:r>
          </a:p>
        </p:txBody>
      </p:sp>
    </p:spTree>
    <p:extLst>
      <p:ext uri="{BB962C8B-B14F-4D97-AF65-F5344CB8AC3E}">
        <p14:creationId xmlns:p14="http://schemas.microsoft.com/office/powerpoint/2010/main" xmlns="" val="271111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7" name="Slide Number Placeholder 6"/>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68128D-34A5-4C0D-9F8A-F31A7C2FBFF7}" type="slidenum">
              <a:rPr lang="en-US"/>
              <a:pPr eaLnBrk="1" hangingPunct="1"/>
              <a:t>34</a:t>
            </a:fld>
            <a:endParaRPr lang="en-US"/>
          </a:p>
        </p:txBody>
      </p:sp>
      <p:sp>
        <p:nvSpPr>
          <p:cNvPr id="17411" name="Rectangle 3"/>
          <p:cNvSpPr>
            <a:spLocks noGrp="1" noChangeArrowheads="1"/>
          </p:cNvSpPr>
          <p:nvPr>
            <p:ph sz="quarter" idx="1"/>
          </p:nvPr>
        </p:nvSpPr>
        <p:spPr>
          <a:xfrm>
            <a:off x="1485900" y="514350"/>
            <a:ext cx="6172200" cy="4083844"/>
          </a:xfrm>
        </p:spPr>
        <p:txBody>
          <a:bodyPr/>
          <a:lstStyle/>
          <a:p>
            <a:pPr eaLnBrk="1" hangingPunct="1">
              <a:buFont typeface="Wingdings" panose="05000000000000000000" pitchFamily="2" charset="2"/>
              <a:buNone/>
              <a:defRPr/>
            </a:pPr>
            <a:r>
              <a:rPr lang="en-US" b="1" i="1" u="sng" dirty="0" smtClean="0">
                <a:solidFill>
                  <a:schemeClr val="accent2">
                    <a:lumMod val="75000"/>
                  </a:schemeClr>
                </a:solidFill>
              </a:rPr>
              <a:t>Femoral artery</a:t>
            </a:r>
          </a:p>
        </p:txBody>
      </p:sp>
      <p:pic>
        <p:nvPicPr>
          <p:cNvPr id="921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530370"/>
            <a:ext cx="291465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0" name="Rectangle 5"/>
          <p:cNvSpPr>
            <a:spLocks noChangeArrowheads="1"/>
          </p:cNvSpPr>
          <p:nvPr/>
        </p:nvSpPr>
        <p:spPr bwMode="auto">
          <a:xfrm>
            <a:off x="4663602" y="1723608"/>
            <a:ext cx="44577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FFFF00"/>
              </a:buClr>
            </a:pPr>
            <a:r>
              <a:rPr lang="en-US" dirty="0"/>
              <a:t>The femoral artery enters the upper leg by passing under the inguinal ligament. </a:t>
            </a:r>
          </a:p>
          <a:p>
            <a:pPr eaLnBrk="1" hangingPunct="1">
              <a:buClr>
                <a:srgbClr val="FFFF00"/>
              </a:buClr>
            </a:pPr>
            <a:endParaRPr lang="en-US" dirty="0"/>
          </a:p>
          <a:p>
            <a:pPr eaLnBrk="1" hangingPunct="1">
              <a:buClr>
                <a:srgbClr val="FFFF00"/>
              </a:buClr>
            </a:pPr>
            <a:r>
              <a:rPr lang="en-US" dirty="0"/>
              <a:t>It enters the leg at the mid-inguinal point.</a:t>
            </a:r>
          </a:p>
          <a:p>
            <a:pPr eaLnBrk="1" hangingPunct="1">
              <a:buClr>
                <a:srgbClr val="FFFF00"/>
              </a:buClr>
            </a:pPr>
            <a:endParaRPr lang="en-US" dirty="0"/>
          </a:p>
          <a:p>
            <a:pPr eaLnBrk="1" hangingPunct="1">
              <a:buClr>
                <a:srgbClr val="FFFF00"/>
              </a:buClr>
            </a:pPr>
            <a:r>
              <a:rPr lang="en-US" dirty="0"/>
              <a:t>The femoral artery is usually easily palpated and is an important point of access to the arterial system.</a:t>
            </a:r>
          </a:p>
        </p:txBody>
      </p:sp>
    </p:spTree>
    <p:extLst>
      <p:ext uri="{BB962C8B-B14F-4D97-AF65-F5344CB8AC3E}">
        <p14:creationId xmlns:p14="http://schemas.microsoft.com/office/powerpoint/2010/main" xmlns="" val="19736031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4/22/2015</a:t>
            </a:r>
            <a:endParaRPr lang="en-US"/>
          </a:p>
        </p:txBody>
      </p:sp>
      <p:sp>
        <p:nvSpPr>
          <p:cNvPr id="3" name="Footer Placeholder 2"/>
          <p:cNvSpPr>
            <a:spLocks noGrp="1"/>
          </p:cNvSpPr>
          <p:nvPr>
            <p:ph type="ftr" sz="quarter" idx="11"/>
          </p:nvPr>
        </p:nvSpPr>
        <p:spPr/>
        <p:txBody>
          <a:bodyPr/>
          <a:lstStyle/>
          <a:p>
            <a:pPr>
              <a:defRPr/>
            </a:pPr>
            <a:r>
              <a:rPr lang="en-US" smtClean="0"/>
              <a:t>Dr. A.R.NAIR</a:t>
            </a:r>
            <a:endParaRPr lang="en-US"/>
          </a:p>
        </p:txBody>
      </p:sp>
      <p:sp>
        <p:nvSpPr>
          <p:cNvPr id="8" name="Slide Number Placeholder 7"/>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539D20-9C3B-40B6-BC89-BE7D360BF711}" type="slidenum">
              <a:rPr lang="en-US"/>
              <a:pPr eaLnBrk="1" hangingPunct="1"/>
              <a:t>35</a:t>
            </a:fld>
            <a:endParaRPr lang="en-US"/>
          </a:p>
        </p:txBody>
      </p:sp>
      <p:sp>
        <p:nvSpPr>
          <p:cNvPr id="24579" name="Rectangle 3"/>
          <p:cNvSpPr>
            <a:spLocks noGrp="1" noChangeArrowheads="1"/>
          </p:cNvSpPr>
          <p:nvPr>
            <p:ph sz="quarter" idx="1"/>
          </p:nvPr>
        </p:nvSpPr>
        <p:spPr>
          <a:xfrm>
            <a:off x="1485900" y="457200"/>
            <a:ext cx="6172200" cy="4140994"/>
          </a:xfrm>
        </p:spPr>
        <p:txBody>
          <a:bodyPr/>
          <a:lstStyle/>
          <a:p>
            <a:pPr eaLnBrk="1" hangingPunct="1">
              <a:buFont typeface="Wingdings" panose="05000000000000000000" pitchFamily="2" charset="2"/>
              <a:buNone/>
              <a:defRPr/>
            </a:pPr>
            <a:r>
              <a:rPr lang="en-US" b="1" i="1" u="sng" dirty="0" smtClean="0">
                <a:solidFill>
                  <a:schemeClr val="accent2">
                    <a:lumMod val="75000"/>
                  </a:schemeClr>
                </a:solidFill>
              </a:rPr>
              <a:t>Popliteal artery</a:t>
            </a:r>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330106"/>
            <a:ext cx="25146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71600" y="3222617"/>
            <a:ext cx="2514600"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Rectangle 6"/>
          <p:cNvSpPr>
            <a:spLocks noChangeArrowheads="1"/>
          </p:cNvSpPr>
          <p:nvPr/>
        </p:nvSpPr>
        <p:spPr bwMode="auto">
          <a:xfrm>
            <a:off x="4143983" y="1274844"/>
            <a:ext cx="50292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FFFF00"/>
              </a:buClr>
            </a:pPr>
            <a:endParaRPr lang="en-US" dirty="0"/>
          </a:p>
          <a:p>
            <a:pPr eaLnBrk="1" hangingPunct="1">
              <a:buClr>
                <a:srgbClr val="FFFF00"/>
              </a:buClr>
            </a:pPr>
            <a:r>
              <a:rPr lang="en-US" dirty="0"/>
              <a:t>The popliteal artery is palpable in the popliteal fossa. </a:t>
            </a:r>
          </a:p>
          <a:p>
            <a:pPr eaLnBrk="1" hangingPunct="1">
              <a:buClr>
                <a:srgbClr val="FFFF00"/>
              </a:buClr>
            </a:pPr>
            <a:endParaRPr lang="en-US" dirty="0"/>
          </a:p>
          <a:p>
            <a:pPr eaLnBrk="1" hangingPunct="1">
              <a:buClr>
                <a:srgbClr val="FFFF00"/>
              </a:buClr>
            </a:pPr>
            <a:r>
              <a:rPr lang="en-US" dirty="0"/>
              <a:t>The artery passes through the fossa slightly medially to laterally.</a:t>
            </a:r>
          </a:p>
          <a:p>
            <a:pPr eaLnBrk="1" hangingPunct="1">
              <a:buClr>
                <a:srgbClr val="FFFF00"/>
              </a:buClr>
            </a:pPr>
            <a:endParaRPr lang="en-US" dirty="0"/>
          </a:p>
          <a:p>
            <a:pPr eaLnBrk="1" hangingPunct="1">
              <a:buClr>
                <a:srgbClr val="FFFF00"/>
              </a:buClr>
            </a:pPr>
            <a:r>
              <a:rPr lang="en-US" dirty="0"/>
              <a:t>The </a:t>
            </a:r>
            <a:r>
              <a:rPr lang="en-US" dirty="0" smtClean="0"/>
              <a:t>popliteal artery </a:t>
            </a:r>
            <a:r>
              <a:rPr lang="en-US" dirty="0"/>
              <a:t>can be palpated in about the midline of the fossa at the level of the femoral </a:t>
            </a:r>
            <a:r>
              <a:rPr lang="en-US" dirty="0" err="1"/>
              <a:t>condlyes</a:t>
            </a:r>
            <a:r>
              <a:rPr lang="en-US" dirty="0"/>
              <a:t>.</a:t>
            </a:r>
          </a:p>
          <a:p>
            <a:pPr eaLnBrk="1" hangingPunct="1">
              <a:buClr>
                <a:srgbClr val="FFFF00"/>
              </a:buClr>
            </a:pPr>
            <a:endParaRPr lang="en-US" dirty="0"/>
          </a:p>
          <a:p>
            <a:pPr eaLnBrk="1" hangingPunct="1">
              <a:buClr>
                <a:srgbClr val="FFFF00"/>
              </a:buClr>
            </a:pPr>
            <a:r>
              <a:rPr lang="en-US" dirty="0"/>
              <a:t>Artery best felt with knee in slight flexion.</a:t>
            </a:r>
          </a:p>
        </p:txBody>
      </p:sp>
    </p:spTree>
    <p:extLst>
      <p:ext uri="{BB962C8B-B14F-4D97-AF65-F5344CB8AC3E}">
        <p14:creationId xmlns:p14="http://schemas.microsoft.com/office/powerpoint/2010/main" xmlns="" val="30010459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4/22/2015</a:t>
            </a:r>
            <a:endParaRPr lang="en-US"/>
          </a:p>
        </p:txBody>
      </p:sp>
      <p:sp>
        <p:nvSpPr>
          <p:cNvPr id="4" name="Footer Placeholder 3"/>
          <p:cNvSpPr>
            <a:spLocks noGrp="1"/>
          </p:cNvSpPr>
          <p:nvPr>
            <p:ph type="ftr" sz="quarter" idx="11"/>
          </p:nvPr>
        </p:nvSpPr>
        <p:spPr/>
        <p:txBody>
          <a:bodyPr/>
          <a:lstStyle/>
          <a:p>
            <a:pPr>
              <a:defRPr/>
            </a:pPr>
            <a:r>
              <a:rPr lang="en-US" smtClean="0"/>
              <a:t>Dr. A.R.NAIR</a:t>
            </a:r>
            <a:endParaRPr lang="en-US"/>
          </a:p>
        </p:txBody>
      </p:sp>
      <p:sp>
        <p:nvSpPr>
          <p:cNvPr id="8" name="Slide Number Placeholder 7"/>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A09953-8419-4DA6-8BB9-D4BA048DB252}" type="slidenum">
              <a:rPr lang="en-US"/>
              <a:pPr eaLnBrk="1" hangingPunct="1"/>
              <a:t>36</a:t>
            </a:fld>
            <a:endParaRPr lang="en-US"/>
          </a:p>
        </p:txBody>
      </p:sp>
      <p:sp>
        <p:nvSpPr>
          <p:cNvPr id="27650" name="Rectangle 2"/>
          <p:cNvSpPr>
            <a:spLocks noGrp="1" noChangeArrowheads="1"/>
          </p:cNvSpPr>
          <p:nvPr>
            <p:ph sz="quarter" idx="1"/>
          </p:nvPr>
        </p:nvSpPr>
        <p:spPr>
          <a:xfrm>
            <a:off x="1485900" y="400050"/>
            <a:ext cx="6172200" cy="4198144"/>
          </a:xfrm>
        </p:spPr>
        <p:txBody>
          <a:bodyPr/>
          <a:lstStyle/>
          <a:p>
            <a:pPr eaLnBrk="1" hangingPunct="1">
              <a:buFont typeface="Wingdings" panose="05000000000000000000" pitchFamily="2" charset="2"/>
              <a:buNone/>
              <a:defRPr/>
            </a:pPr>
            <a:r>
              <a:rPr lang="en-US" b="1" i="1" u="sng" dirty="0" smtClean="0">
                <a:solidFill>
                  <a:schemeClr val="accent2">
                    <a:lumMod val="75000"/>
                  </a:schemeClr>
                </a:solidFill>
              </a:rPr>
              <a:t>Tibialis posterior artery</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4268" y="1428750"/>
            <a:ext cx="280035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79344" y="3014764"/>
            <a:ext cx="2888456"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Rectangle 5"/>
          <p:cNvSpPr>
            <a:spLocks noChangeArrowheads="1"/>
          </p:cNvSpPr>
          <p:nvPr/>
        </p:nvSpPr>
        <p:spPr bwMode="auto">
          <a:xfrm>
            <a:off x="4343400" y="1445368"/>
            <a:ext cx="4724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FFFF00"/>
              </a:buClr>
              <a:buFont typeface="Wingdings" panose="05000000000000000000" pitchFamily="2" charset="2"/>
              <a:buChar char="q"/>
            </a:pPr>
            <a:endParaRPr lang="en-US" dirty="0"/>
          </a:p>
          <a:p>
            <a:pPr eaLnBrk="1" hangingPunct="1">
              <a:buClr>
                <a:srgbClr val="FFFF00"/>
              </a:buClr>
            </a:pPr>
            <a:r>
              <a:rPr lang="en-US" dirty="0"/>
              <a:t>The </a:t>
            </a:r>
            <a:r>
              <a:rPr lang="en-US" dirty="0" err="1" smtClean="0"/>
              <a:t>tibialis</a:t>
            </a:r>
            <a:r>
              <a:rPr lang="en-US" dirty="0" smtClean="0"/>
              <a:t> posterior </a:t>
            </a:r>
            <a:r>
              <a:rPr lang="en-US" dirty="0"/>
              <a:t>artery is found on the medial aspect of the ankle.</a:t>
            </a:r>
          </a:p>
          <a:p>
            <a:pPr eaLnBrk="1" hangingPunct="1">
              <a:buClr>
                <a:srgbClr val="FFFF00"/>
              </a:buClr>
            </a:pPr>
            <a:endParaRPr lang="en-US" dirty="0"/>
          </a:p>
        </p:txBody>
      </p:sp>
      <p:sp>
        <p:nvSpPr>
          <p:cNvPr id="2" name="Rectangle 1"/>
          <p:cNvSpPr/>
          <p:nvPr/>
        </p:nvSpPr>
        <p:spPr>
          <a:xfrm>
            <a:off x="610208" y="3665125"/>
            <a:ext cx="4572000" cy="923330"/>
          </a:xfrm>
          <a:prstGeom prst="rect">
            <a:avLst/>
          </a:prstGeom>
        </p:spPr>
        <p:txBody>
          <a:bodyPr>
            <a:spAutoFit/>
          </a:bodyPr>
          <a:lstStyle/>
          <a:p>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is palpable at a position midway between the prominence of the medial malleolus and the prominence of the calcaneus.</a:t>
            </a:r>
          </a:p>
        </p:txBody>
      </p:sp>
    </p:spTree>
    <p:extLst>
      <p:ext uri="{BB962C8B-B14F-4D97-AF65-F5344CB8AC3E}">
        <p14:creationId xmlns:p14="http://schemas.microsoft.com/office/powerpoint/2010/main" xmlns="" val="7193104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4/22/2015</a:t>
            </a:r>
            <a:endParaRPr lang="en-US"/>
          </a:p>
        </p:txBody>
      </p:sp>
      <p:sp>
        <p:nvSpPr>
          <p:cNvPr id="4" name="Footer Placeholder 3"/>
          <p:cNvSpPr>
            <a:spLocks noGrp="1"/>
          </p:cNvSpPr>
          <p:nvPr>
            <p:ph type="ftr" sz="quarter" idx="11"/>
          </p:nvPr>
        </p:nvSpPr>
        <p:spPr/>
        <p:txBody>
          <a:bodyPr/>
          <a:lstStyle/>
          <a:p>
            <a:pPr>
              <a:defRPr/>
            </a:pPr>
            <a:r>
              <a:rPr lang="en-US" smtClean="0"/>
              <a:t>Dr. A.R.NAIR</a:t>
            </a:r>
            <a:endParaRPr lang="en-US"/>
          </a:p>
        </p:txBody>
      </p:sp>
      <p:sp>
        <p:nvSpPr>
          <p:cNvPr id="8" name="Slide Number Placeholder 7"/>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405CB2-A8F2-4CA7-81A8-EAC0D0BE13B0}" type="slidenum">
              <a:rPr lang="en-US"/>
              <a:pPr eaLnBrk="1" hangingPunct="1"/>
              <a:t>37</a:t>
            </a:fld>
            <a:endParaRPr lang="en-US"/>
          </a:p>
        </p:txBody>
      </p:sp>
      <p:sp>
        <p:nvSpPr>
          <p:cNvPr id="26627" name="Rectangle 3"/>
          <p:cNvSpPr>
            <a:spLocks noGrp="1" noChangeArrowheads="1"/>
          </p:cNvSpPr>
          <p:nvPr>
            <p:ph sz="quarter" idx="1"/>
          </p:nvPr>
        </p:nvSpPr>
        <p:spPr>
          <a:xfrm>
            <a:off x="1485900" y="571500"/>
            <a:ext cx="6172200" cy="4026694"/>
          </a:xfrm>
        </p:spPr>
        <p:txBody>
          <a:bodyPr/>
          <a:lstStyle/>
          <a:p>
            <a:pPr eaLnBrk="1" hangingPunct="1">
              <a:buFont typeface="Wingdings" panose="05000000000000000000" pitchFamily="2" charset="2"/>
              <a:buNone/>
              <a:defRPr/>
            </a:pPr>
            <a:r>
              <a:rPr lang="en-US" b="1" i="1" u="sng" dirty="0" err="1" smtClean="0">
                <a:solidFill>
                  <a:schemeClr val="accent2">
                    <a:lumMod val="75000"/>
                  </a:schemeClr>
                </a:solidFill>
              </a:rPr>
              <a:t>Dorsalis</a:t>
            </a:r>
            <a:r>
              <a:rPr lang="en-US" b="1" i="1" u="sng" dirty="0" smtClean="0">
                <a:solidFill>
                  <a:schemeClr val="accent2">
                    <a:lumMod val="75000"/>
                  </a:schemeClr>
                </a:solidFill>
              </a:rPr>
              <a:t> </a:t>
            </a:r>
            <a:r>
              <a:rPr lang="en-US" b="1" i="1" u="sng" dirty="0" err="1" smtClean="0">
                <a:solidFill>
                  <a:schemeClr val="accent2">
                    <a:lumMod val="75000"/>
                  </a:schemeClr>
                </a:solidFill>
              </a:rPr>
              <a:t>pedis</a:t>
            </a:r>
            <a:r>
              <a:rPr lang="en-US" b="1" i="1" u="sng" dirty="0" smtClean="0">
                <a:solidFill>
                  <a:schemeClr val="accent2">
                    <a:lumMod val="75000"/>
                  </a:schemeClr>
                </a:solidFill>
              </a:rPr>
              <a:t> artery</a:t>
            </a: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7257" y="1343144"/>
            <a:ext cx="2558654" cy="1831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88792" y="3028950"/>
            <a:ext cx="2571750" cy="2021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Rectangle 6"/>
          <p:cNvSpPr>
            <a:spLocks noChangeArrowheads="1"/>
          </p:cNvSpPr>
          <p:nvPr/>
        </p:nvSpPr>
        <p:spPr bwMode="auto">
          <a:xfrm>
            <a:off x="4158411" y="1539823"/>
            <a:ext cx="47434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FFFF00"/>
              </a:buClr>
              <a:buFont typeface="Wingdings" panose="05000000000000000000" pitchFamily="2" charset="2"/>
              <a:buChar char="q"/>
            </a:pPr>
            <a:endParaRPr lang="en-US" dirty="0"/>
          </a:p>
          <a:p>
            <a:pPr eaLnBrk="1" hangingPunct="1">
              <a:buClr>
                <a:srgbClr val="FFFF00"/>
              </a:buClr>
            </a:pPr>
            <a:r>
              <a:rPr lang="en-US" dirty="0" err="1"/>
              <a:t>Dorsalis</a:t>
            </a:r>
            <a:r>
              <a:rPr lang="en-US" dirty="0"/>
              <a:t> </a:t>
            </a:r>
            <a:r>
              <a:rPr lang="en-US" dirty="0" err="1" smtClean="0"/>
              <a:t>pedis</a:t>
            </a:r>
            <a:r>
              <a:rPr lang="en-US" dirty="0" smtClean="0"/>
              <a:t> is </a:t>
            </a:r>
            <a:r>
              <a:rPr lang="en-US" dirty="0"/>
              <a:t>a continuation of the </a:t>
            </a:r>
            <a:r>
              <a:rPr lang="en-US" dirty="0" err="1"/>
              <a:t>tibialis</a:t>
            </a:r>
            <a:r>
              <a:rPr lang="en-US" dirty="0"/>
              <a:t> anterior.</a:t>
            </a:r>
          </a:p>
          <a:p>
            <a:pPr eaLnBrk="1" hangingPunct="1">
              <a:buClr>
                <a:srgbClr val="FFFF00"/>
              </a:buClr>
            </a:pPr>
            <a:endParaRPr lang="en-US" dirty="0"/>
          </a:p>
        </p:txBody>
      </p:sp>
      <p:sp>
        <p:nvSpPr>
          <p:cNvPr id="2" name="Rectangle 1"/>
          <p:cNvSpPr/>
          <p:nvPr/>
        </p:nvSpPr>
        <p:spPr>
          <a:xfrm>
            <a:off x="685800" y="3718279"/>
            <a:ext cx="4953000" cy="923330"/>
          </a:xfrm>
          <a:prstGeom prst="rect">
            <a:avLst/>
          </a:prstGeom>
        </p:spPr>
        <p:txBody>
          <a:bodyPr wrap="square">
            <a:spAutoFit/>
          </a:bodyPr>
          <a:lstStyle/>
          <a:p>
            <a:pPr eaLnBrk="1" hangingPunct="1">
              <a:buClr>
                <a:srgbClr val="FFFF00"/>
              </a:buClr>
            </a:pPr>
            <a:r>
              <a:rPr lang="en-US" dirty="0">
                <a:latin typeface="Arial" panose="020B0604020202020204" pitchFamily="34" charset="0"/>
                <a:cs typeface="Arial" panose="020B0604020202020204" pitchFamily="34" charset="0"/>
              </a:rPr>
              <a:t>Tibialis anterior is often palpable at the ankle joint in a mid-</a:t>
            </a:r>
            <a:r>
              <a:rPr lang="en-US" dirty="0" err="1">
                <a:latin typeface="Arial" panose="020B0604020202020204" pitchFamily="34" charset="0"/>
                <a:cs typeface="Arial" panose="020B0604020202020204" pitchFamily="34" charset="0"/>
              </a:rPr>
              <a:t>malleolar</a:t>
            </a:r>
            <a:r>
              <a:rPr lang="en-US" dirty="0">
                <a:latin typeface="Arial" panose="020B0604020202020204" pitchFamily="34" charset="0"/>
                <a:cs typeface="Arial" panose="020B0604020202020204" pitchFamily="34" charset="0"/>
              </a:rPr>
              <a:t> position, medial to the extensor </a:t>
            </a:r>
            <a:r>
              <a:rPr lang="en-US" dirty="0" err="1">
                <a:latin typeface="Arial" panose="020B0604020202020204" pitchFamily="34" charset="0"/>
                <a:cs typeface="Arial" panose="020B0604020202020204" pitchFamily="34" charset="0"/>
              </a:rPr>
              <a:t>hallucis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longus</a:t>
            </a:r>
            <a:r>
              <a:rPr lang="en-US" dirty="0">
                <a:latin typeface="Arial" panose="020B0604020202020204" pitchFamily="34" charset="0"/>
                <a:cs typeface="Arial" panose="020B0604020202020204" pitchFamily="34" charset="0"/>
              </a:rPr>
              <a:t> tendon.</a:t>
            </a:r>
          </a:p>
        </p:txBody>
      </p:sp>
    </p:spTree>
    <p:extLst>
      <p:ext uri="{BB962C8B-B14F-4D97-AF65-F5344CB8AC3E}">
        <p14:creationId xmlns:p14="http://schemas.microsoft.com/office/powerpoint/2010/main" xmlns="" val="3542270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r>
              <a:rPr lang="en-US" dirty="0" smtClean="0">
                <a:solidFill>
                  <a:srgbClr val="002060"/>
                </a:solidFill>
              </a:rPr>
              <a:t>THANKS FOR SILENT WATCHING &amp; SLEEP..</a:t>
            </a:r>
            <a:endParaRPr lang="en-US" dirty="0">
              <a:solidFill>
                <a:srgbClr val="002060"/>
              </a:solidFill>
            </a:endParaRPr>
          </a:p>
        </p:txBody>
      </p:sp>
      <p:sp>
        <p:nvSpPr>
          <p:cNvPr id="3" name="Rectangle 2"/>
          <p:cNvSpPr>
            <a:spLocks noGrp="1"/>
          </p:cNvSpPr>
          <p:nvPr>
            <p:ph type="body" sz="half" idx="2"/>
          </p:nvPr>
        </p:nvSpPr>
        <p:spPr>
          <a:xfrm rot="20515137">
            <a:off x="1697496" y="1566408"/>
            <a:ext cx="7543800" cy="845199"/>
          </a:xfrm>
        </p:spPr>
        <p:txBody>
          <a:bodyPr>
            <a:normAutofit fontScale="25000" lnSpcReduction="20000"/>
          </a:bodyPr>
          <a:lstStyle>
            <a:extLst/>
          </a:lstStyle>
          <a:p>
            <a:r>
              <a:rPr lang="en-US" sz="11200" dirty="0">
                <a:solidFill>
                  <a:srgbClr val="FFFF00"/>
                </a:solidFill>
                <a:latin typeface="Aparajita" panose="020B0604020202020204" pitchFamily="34" charset="0"/>
                <a:cs typeface="Aparajita" panose="020B0604020202020204" pitchFamily="34" charset="0"/>
              </a:rPr>
              <a:t>Good bye till we meet again with good news</a:t>
            </a:r>
            <a:r>
              <a:rPr lang="en-US" sz="11200" dirty="0" smtClean="0">
                <a:solidFill>
                  <a:srgbClr val="FFFF00"/>
                </a:solidFill>
                <a:latin typeface="Aparajita" panose="020B0604020202020204" pitchFamily="34" charset="0"/>
                <a:cs typeface="Aparajita" panose="020B0604020202020204" pitchFamily="34" charset="0"/>
              </a:rPr>
              <a:t>....</a:t>
            </a:r>
            <a:r>
              <a:rPr lang="en-US" sz="11200" dirty="0">
                <a:solidFill>
                  <a:srgbClr val="FFFF00"/>
                </a:solidFill>
                <a:latin typeface="Aparajita" panose="020B0604020202020204" pitchFamily="34" charset="0"/>
                <a:cs typeface="Aparajita" panose="020B0604020202020204" pitchFamily="34" charset="0"/>
              </a:rPr>
              <a:t>take care..</a:t>
            </a:r>
          </a:p>
          <a:p>
            <a:endParaRPr lang="en-US" dirty="0"/>
          </a:p>
        </p:txBody>
      </p:sp>
      <p:sp>
        <p:nvSpPr>
          <p:cNvPr id="2" name="Date Placeholder 1"/>
          <p:cNvSpPr>
            <a:spLocks noGrp="1"/>
          </p:cNvSpPr>
          <p:nvPr>
            <p:ph type="dt" sz="half" idx="10"/>
          </p:nvPr>
        </p:nvSpPr>
        <p:spPr/>
        <p:txBody>
          <a:bodyPr/>
          <a:lstStyle/>
          <a:p>
            <a:r>
              <a:rPr kumimoji="0" lang="en-US" smtClean="0"/>
              <a:t>4/22/2015</a:t>
            </a:r>
            <a:endParaRPr kumimoji="0" lang="en-US"/>
          </a:p>
        </p:txBody>
      </p:sp>
      <p:sp>
        <p:nvSpPr>
          <p:cNvPr id="5" name="Footer Placeholder 4"/>
          <p:cNvSpPr>
            <a:spLocks noGrp="1"/>
          </p:cNvSpPr>
          <p:nvPr>
            <p:ph type="ftr" sz="quarter" idx="11"/>
          </p:nvPr>
        </p:nvSpPr>
        <p:spPr/>
        <p:txBody>
          <a:bodyPr/>
          <a:lstStyle/>
          <a:p>
            <a:r>
              <a:rPr kumimoji="0" lang="en-GB" smtClean="0"/>
              <a:t>Dr. Arun R Nair.                        SKHMC                    Dept. of PM</a:t>
            </a:r>
            <a:endParaRPr kumimoji="0" lang="en-US" dirty="0"/>
          </a:p>
        </p:txBody>
      </p:sp>
      <p:sp>
        <p:nvSpPr>
          <p:cNvPr id="6" name="Slide Number Placeholder 5"/>
          <p:cNvSpPr>
            <a:spLocks noGrp="1"/>
          </p:cNvSpPr>
          <p:nvPr>
            <p:ph type="sldNum" sz="quarter" idx="12"/>
          </p:nvPr>
        </p:nvSpPr>
        <p:spPr/>
        <p:txBody>
          <a:bodyPr>
            <a:normAutofit fontScale="62500" lnSpcReduction="20000"/>
          </a:bodyPr>
          <a:lstStyle/>
          <a:p>
            <a:pPr algn="ctr"/>
            <a:fld id="{8F82E0A0-C266-4798-8C8F-B9F91E9DA37E}" type="slidenum">
              <a:rPr kumimoji="0" lang="en-US" sz="2800" b="1" smtClean="0">
                <a:solidFill>
                  <a:srgbClr val="FFFFFF"/>
                </a:solidFill>
              </a:rPr>
              <a:pPr algn="ctr"/>
              <a:t>38</a:t>
            </a:fld>
            <a:endParaRPr kumimoji="0" lang="en-US" sz="2800"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xmlns="" val="0"/>
              </a:ext>
            </a:extLst>
          </a:blip>
          <a:srcRect t="11568" b="11568"/>
          <a:stretch>
            <a:fillRect/>
          </a:stretch>
        </p:blipFill>
        <p:spPr>
          <a:xfrm>
            <a:off x="1600200" y="57150"/>
            <a:ext cx="2286000" cy="1524000"/>
          </a:xfr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normal pulse rate is 60-100 </a:t>
            </a:r>
            <a:r>
              <a:rPr lang="en-US" dirty="0" err="1" smtClean="0"/>
              <a:t>bpm</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dirty="0" smtClean="0"/>
              <a:t>It is under control of ANS</a:t>
            </a:r>
          </a:p>
          <a:p>
            <a:r>
              <a:rPr lang="en-US" dirty="0" smtClean="0"/>
              <a:t>HR increases with incr. sympathetic activity</a:t>
            </a:r>
          </a:p>
          <a:p>
            <a:r>
              <a:rPr lang="en-US" dirty="0" smtClean="0"/>
              <a:t>Decreases with increased parasympathetic activity</a:t>
            </a:r>
          </a:p>
          <a:p>
            <a:r>
              <a:rPr lang="en-US" dirty="0" smtClean="0"/>
              <a:t>A HR more than 100- Tachycardia</a:t>
            </a:r>
          </a:p>
          <a:p>
            <a:r>
              <a:rPr lang="en-US" dirty="0" smtClean="0"/>
              <a:t>HR less than 60-Bradycardia.</a:t>
            </a:r>
          </a:p>
          <a:p>
            <a:r>
              <a:rPr lang="en-US" dirty="0" smtClean="0"/>
              <a:t>Normally higher in children and low in elderly.</a:t>
            </a:r>
          </a:p>
          <a:p>
            <a:r>
              <a:rPr lang="en-US" dirty="0" smtClean="0"/>
              <a:t>HR is higher in inspiration and lower in expiration.</a:t>
            </a:r>
            <a:endParaRPr lang="en-US" dirty="0"/>
          </a:p>
        </p:txBody>
      </p:sp>
    </p:spTree>
    <p:extLst>
      <p:ext uri="{BB962C8B-B14F-4D97-AF65-F5344CB8AC3E}">
        <p14:creationId xmlns:p14="http://schemas.microsoft.com/office/powerpoint/2010/main" xmlns="" val="19007610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0" lang="en-US" smtClean="0"/>
              <a:t>4/22/2015</a:t>
            </a:r>
            <a:endParaRPr kumimoji="0" lang="en-US"/>
          </a:p>
        </p:txBody>
      </p:sp>
      <p:sp>
        <p:nvSpPr>
          <p:cNvPr id="3" name="Footer Placeholder 2"/>
          <p:cNvSpPr>
            <a:spLocks noGrp="1"/>
          </p:cNvSpPr>
          <p:nvPr>
            <p:ph type="ftr" sz="quarter" idx="11"/>
          </p:nvPr>
        </p:nvSpPr>
        <p:spPr/>
        <p:txBody>
          <a:bodyPr/>
          <a:lstStyle/>
          <a:p>
            <a:r>
              <a:rPr kumimoji="0" lang="en-US" smtClean="0"/>
              <a:t>Dr. A.R.NAIR</a:t>
            </a:r>
            <a:endParaRPr kumimoji="0" lang="en-US" dirty="0"/>
          </a:p>
        </p:txBody>
      </p:sp>
      <p:sp>
        <p:nvSpPr>
          <p:cNvPr id="4" name="Slide Number Placeholder 3"/>
          <p:cNvSpPr>
            <a:spLocks noGrp="1"/>
          </p:cNvSpPr>
          <p:nvPr>
            <p:ph type="sldNum" sz="quarter" idx="12"/>
          </p:nvPr>
        </p:nvSpPr>
        <p:spPr/>
        <p:txBody>
          <a:bodyPr>
            <a:normAutofit/>
          </a:bodyPr>
          <a:lstStyle/>
          <a:p>
            <a:fld id="{A3F7CB7D-F184-43C7-B6FD-03D728E1BBFF}" type="slidenum">
              <a:rPr kumimoji="0" lang="en-US" smtClean="0">
                <a:solidFill>
                  <a:schemeClr val="tx2"/>
                </a:solidFill>
              </a:rPr>
              <a:pPr/>
              <a:t>5</a:t>
            </a:fld>
            <a:endParaRPr kumimoji="0" lang="en-US"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5523" y="0"/>
            <a:ext cx="5912953" cy="5143500"/>
          </a:xfrm>
          <a:prstGeom prst="rect">
            <a:avLst/>
          </a:prstGeom>
        </p:spPr>
      </p:pic>
    </p:spTree>
    <p:extLst>
      <p:ext uri="{BB962C8B-B14F-4D97-AF65-F5344CB8AC3E}">
        <p14:creationId xmlns:p14="http://schemas.microsoft.com/office/powerpoint/2010/main" xmlns="" val="10580642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smtClean="0">
                <a:latin typeface="Aparajita" panose="020B0604020202020204" pitchFamily="34" charset="0"/>
                <a:cs typeface="Aparajita" panose="020B0604020202020204" pitchFamily="34" charset="0"/>
              </a:rPr>
              <a:t>Anacrotic limb </a:t>
            </a:r>
            <a:r>
              <a:rPr lang="en-US" dirty="0" smtClean="0">
                <a:latin typeface="Aparajita" panose="020B0604020202020204" pitchFamily="34" charset="0"/>
                <a:cs typeface="Aparajita" panose="020B0604020202020204" pitchFamily="34" charset="0"/>
              </a:rPr>
              <a:t>is the ascending limb, </a:t>
            </a:r>
            <a:r>
              <a:rPr lang="en-US" dirty="0" err="1" smtClean="0">
                <a:latin typeface="Aparajita" panose="020B0604020202020204" pitchFamily="34" charset="0"/>
                <a:cs typeface="Aparajita" panose="020B0604020202020204" pitchFamily="34" charset="0"/>
              </a:rPr>
              <a:t>percusssion</a:t>
            </a:r>
            <a:r>
              <a:rPr lang="en-US" dirty="0" smtClean="0">
                <a:latin typeface="Aparajita" panose="020B0604020202020204" pitchFamily="34" charset="0"/>
                <a:cs typeface="Aparajita" panose="020B0604020202020204" pitchFamily="34" charset="0"/>
              </a:rPr>
              <a:t> wave –expansion of artery due to ventricle systole, corresponds to </a:t>
            </a:r>
            <a:r>
              <a:rPr lang="en-US" dirty="0" err="1" smtClean="0">
                <a:latin typeface="Aparajita" panose="020B0604020202020204" pitchFamily="34" charset="0"/>
                <a:cs typeface="Aparajita" panose="020B0604020202020204" pitchFamily="34" charset="0"/>
              </a:rPr>
              <a:t>max.ejection</a:t>
            </a:r>
            <a:r>
              <a:rPr lang="en-US" dirty="0" smtClean="0">
                <a:latin typeface="Aparajita" panose="020B0604020202020204" pitchFamily="34" charset="0"/>
                <a:cs typeface="Aparajita" panose="020B0604020202020204" pitchFamily="34" charset="0"/>
              </a:rPr>
              <a:t> phase.</a:t>
            </a:r>
          </a:p>
          <a:p>
            <a:endParaRPr lang="en-US" dirty="0" smtClean="0">
              <a:latin typeface="Aparajita" panose="020B0604020202020204" pitchFamily="34" charset="0"/>
              <a:cs typeface="Aparajita" panose="020B0604020202020204" pitchFamily="34" charset="0"/>
            </a:endParaRPr>
          </a:p>
          <a:p>
            <a:r>
              <a:rPr lang="en-US" b="1" dirty="0" err="1" smtClean="0">
                <a:latin typeface="Aparajita" panose="020B0604020202020204" pitchFamily="34" charset="0"/>
                <a:cs typeface="Aparajita" panose="020B0604020202020204" pitchFamily="34" charset="0"/>
              </a:rPr>
              <a:t>Catacrotic</a:t>
            </a:r>
            <a:r>
              <a:rPr lang="en-US" b="1" dirty="0" smtClean="0">
                <a:latin typeface="Aparajita" panose="020B0604020202020204" pitchFamily="34" charset="0"/>
                <a:cs typeface="Aparajita" panose="020B0604020202020204" pitchFamily="34" charset="0"/>
              </a:rPr>
              <a:t> limb</a:t>
            </a:r>
            <a:r>
              <a:rPr lang="en-US" dirty="0" smtClean="0">
                <a:latin typeface="Aparajita" panose="020B0604020202020204" pitchFamily="34" charset="0"/>
                <a:cs typeface="Aparajita" panose="020B0604020202020204" pitchFamily="34" charset="0"/>
              </a:rPr>
              <a:t> is the descending limb.</a:t>
            </a:r>
          </a:p>
          <a:p>
            <a:endParaRPr lang="en-US" dirty="0"/>
          </a:p>
        </p:txBody>
      </p:sp>
      <p:sp>
        <p:nvSpPr>
          <p:cNvPr id="2" name="Rectangle 1"/>
          <p:cNvSpPr/>
          <p:nvPr/>
        </p:nvSpPr>
        <p:spPr>
          <a:xfrm>
            <a:off x="1600200" y="590550"/>
            <a:ext cx="3374642" cy="523220"/>
          </a:xfrm>
          <a:prstGeom prst="rect">
            <a:avLst/>
          </a:prstGeom>
        </p:spPr>
        <p:txBody>
          <a:bodyPr wrap="none">
            <a:spAutoFit/>
          </a:bodyPr>
          <a:lstStyle/>
          <a:p>
            <a:r>
              <a:rPr lang="en-US" sz="2800" b="1" dirty="0" smtClean="0">
                <a:latin typeface="Aparajita" panose="020B0604020202020204" pitchFamily="34" charset="0"/>
                <a:cs typeface="Aparajita" panose="020B0604020202020204" pitchFamily="34" charset="0"/>
              </a:rPr>
              <a:t>INTERPRETATION(1/2</a:t>
            </a:r>
            <a:r>
              <a:rPr lang="en-US" sz="2800" b="1" dirty="0">
                <a:latin typeface="Aparajita" panose="020B0604020202020204" pitchFamily="34" charset="0"/>
                <a:cs typeface="Aparajita" panose="020B0604020202020204" pitchFamily="34" charset="0"/>
              </a:rPr>
              <a:t>)</a:t>
            </a:r>
          </a:p>
        </p:txBody>
      </p:sp>
    </p:spTree>
    <p:extLst>
      <p:ext uri="{BB962C8B-B14F-4D97-AF65-F5344CB8AC3E}">
        <p14:creationId xmlns:p14="http://schemas.microsoft.com/office/powerpoint/2010/main" xmlns="" val="11972659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14350"/>
            <a:ext cx="8610600" cy="4343400"/>
          </a:xfrm>
        </p:spPr>
        <p:txBody>
          <a:bodyPr>
            <a:normAutofit/>
          </a:bodyPr>
          <a:lstStyle/>
          <a:p>
            <a:pPr marL="274320" lvl="1" indent="-212598">
              <a:spcBef>
                <a:spcPts val="450"/>
              </a:spcBef>
              <a:buSzPct val="80000"/>
              <a:buFont typeface="Wingdings 2"/>
              <a:buChar char=""/>
            </a:pPr>
            <a:r>
              <a:rPr lang="en-US" b="1" dirty="0" smtClean="0"/>
              <a:t>INTERPRETATION(2/2)</a:t>
            </a:r>
          </a:p>
          <a:p>
            <a:pPr marL="61722" lvl="1" indent="0">
              <a:spcBef>
                <a:spcPts val="450"/>
              </a:spcBef>
              <a:buSzPct val="80000"/>
              <a:buNone/>
            </a:pPr>
            <a:endParaRPr lang="en-US" b="1" dirty="0" smtClean="0"/>
          </a:p>
          <a:p>
            <a:pPr marL="61722" lvl="1" indent="0">
              <a:spcBef>
                <a:spcPts val="450"/>
              </a:spcBef>
              <a:buSzPct val="80000"/>
              <a:buNone/>
            </a:pPr>
            <a:r>
              <a:rPr lang="en-US" sz="2800" b="1" dirty="0" err="1" smtClean="0">
                <a:latin typeface="Aparajita" panose="020B0604020202020204" pitchFamily="34" charset="0"/>
                <a:cs typeface="Aparajita" panose="020B0604020202020204" pitchFamily="34" charset="0"/>
              </a:rPr>
              <a:t>Dichrotic</a:t>
            </a:r>
            <a:r>
              <a:rPr lang="en-US" sz="2800" b="1" dirty="0" smtClean="0">
                <a:latin typeface="Aparajita" panose="020B0604020202020204" pitchFamily="34" charset="0"/>
                <a:cs typeface="Aparajita" panose="020B0604020202020204" pitchFamily="34" charset="0"/>
              </a:rPr>
              <a:t> notch- </a:t>
            </a:r>
            <a:r>
              <a:rPr lang="en-US" sz="2800" dirty="0" smtClean="0">
                <a:latin typeface="Aparajita" panose="020B0604020202020204" pitchFamily="34" charset="0"/>
                <a:cs typeface="Aparajita" panose="020B0604020202020204" pitchFamily="34" charset="0"/>
              </a:rPr>
              <a:t>notch on </a:t>
            </a:r>
            <a:r>
              <a:rPr lang="en-US" sz="2800" dirty="0" err="1" smtClean="0">
                <a:latin typeface="Aparajita" panose="020B0604020202020204" pitchFamily="34" charset="0"/>
                <a:cs typeface="Aparajita" panose="020B0604020202020204" pitchFamily="34" charset="0"/>
              </a:rPr>
              <a:t>downstroke,similar</a:t>
            </a:r>
            <a:r>
              <a:rPr lang="en-US" sz="2800" dirty="0" smtClean="0">
                <a:latin typeface="Aparajita" panose="020B0604020202020204" pitchFamily="34" charset="0"/>
                <a:cs typeface="Aparajita" panose="020B0604020202020204" pitchFamily="34" charset="0"/>
              </a:rPr>
              <a:t> to </a:t>
            </a:r>
            <a:r>
              <a:rPr lang="en-US" sz="2800" dirty="0" err="1" smtClean="0">
                <a:latin typeface="Aparajita" panose="020B0604020202020204" pitchFamily="34" charset="0"/>
                <a:cs typeface="Aparajita" panose="020B0604020202020204" pitchFamily="34" charset="0"/>
              </a:rPr>
              <a:t>incisura</a:t>
            </a:r>
            <a:r>
              <a:rPr lang="en-US" sz="2800" dirty="0" smtClean="0">
                <a:latin typeface="Aparajita" panose="020B0604020202020204" pitchFamily="34" charset="0"/>
                <a:cs typeface="Aparajita" panose="020B0604020202020204" pitchFamily="34" charset="0"/>
              </a:rPr>
              <a:t> of </a:t>
            </a:r>
            <a:r>
              <a:rPr lang="en-US" sz="2800" dirty="0" err="1" smtClean="0">
                <a:latin typeface="Aparajita" panose="020B0604020202020204" pitchFamily="34" charset="0"/>
                <a:cs typeface="Aparajita" panose="020B0604020202020204" pitchFamily="34" charset="0"/>
              </a:rPr>
              <a:t>of</a:t>
            </a:r>
            <a:r>
              <a:rPr lang="en-US" sz="2800" dirty="0" smtClean="0">
                <a:latin typeface="Aparajita" panose="020B0604020202020204" pitchFamily="34" charset="0"/>
                <a:cs typeface="Aparajita" panose="020B0604020202020204" pitchFamily="34" charset="0"/>
              </a:rPr>
              <a:t> aortic pressure curve-due to reflux of blood back into aorta, closure of aortic </a:t>
            </a:r>
            <a:r>
              <a:rPr lang="en-US" sz="2800" dirty="0" err="1" smtClean="0">
                <a:latin typeface="Aparajita" panose="020B0604020202020204" pitchFamily="34" charset="0"/>
                <a:cs typeface="Aparajita" panose="020B0604020202020204" pitchFamily="34" charset="0"/>
              </a:rPr>
              <a:t>valve.negative</a:t>
            </a:r>
            <a:r>
              <a:rPr lang="en-US" sz="2800" dirty="0" smtClean="0">
                <a:latin typeface="Aparajita" panose="020B0604020202020204" pitchFamily="34" charset="0"/>
                <a:cs typeface="Aparajita" panose="020B0604020202020204" pitchFamily="34" charset="0"/>
              </a:rPr>
              <a:t> wave.</a:t>
            </a:r>
          </a:p>
          <a:p>
            <a:pPr marL="0" indent="0">
              <a:buNone/>
            </a:pPr>
            <a:r>
              <a:rPr lang="en-US" sz="2800" b="1" dirty="0" err="1" smtClean="0">
                <a:latin typeface="Aparajita" panose="020B0604020202020204" pitchFamily="34" charset="0"/>
                <a:cs typeface="Aparajita" panose="020B0604020202020204" pitchFamily="34" charset="0"/>
              </a:rPr>
              <a:t>Dicrotic</a:t>
            </a:r>
            <a:r>
              <a:rPr lang="en-US" sz="2800" b="1" dirty="0" smtClean="0">
                <a:latin typeface="Aparajita" panose="020B0604020202020204" pitchFamily="34" charset="0"/>
                <a:cs typeface="Aparajita" panose="020B0604020202020204" pitchFamily="34" charset="0"/>
              </a:rPr>
              <a:t> wave</a:t>
            </a:r>
            <a:r>
              <a:rPr lang="en-US" sz="2800" dirty="0" smtClean="0">
                <a:latin typeface="Aparajita" panose="020B0604020202020204" pitchFamily="34" charset="0"/>
                <a:cs typeface="Aparajita" panose="020B0604020202020204" pitchFamily="34" charset="0"/>
              </a:rPr>
              <a:t>-positive wave, wave below </a:t>
            </a:r>
            <a:r>
              <a:rPr lang="en-US" sz="2800" dirty="0" err="1" smtClean="0">
                <a:latin typeface="Aparajita" panose="020B0604020202020204" pitchFamily="34" charset="0"/>
                <a:cs typeface="Aparajita" panose="020B0604020202020204" pitchFamily="34" charset="0"/>
              </a:rPr>
              <a:t>dicrotic</a:t>
            </a:r>
            <a:r>
              <a:rPr lang="en-US" sz="2800" dirty="0" smtClean="0">
                <a:latin typeface="Aparajita" panose="020B0604020202020204" pitchFamily="34" charset="0"/>
                <a:cs typeface="Aparajita" panose="020B0604020202020204" pitchFamily="34" charset="0"/>
              </a:rPr>
              <a:t> </a:t>
            </a:r>
            <a:r>
              <a:rPr lang="en-US" sz="2800" dirty="0" err="1" smtClean="0">
                <a:latin typeface="Aparajita" panose="020B0604020202020204" pitchFamily="34" charset="0"/>
                <a:cs typeface="Aparajita" panose="020B0604020202020204" pitchFamily="34" charset="0"/>
              </a:rPr>
              <a:t>notch,blood</a:t>
            </a:r>
            <a:r>
              <a:rPr lang="en-US" sz="2800" dirty="0" smtClean="0">
                <a:latin typeface="Aparajita" panose="020B0604020202020204" pitchFamily="34" charset="0"/>
                <a:cs typeface="Aparajita" panose="020B0604020202020204" pitchFamily="34" charset="0"/>
              </a:rPr>
              <a:t> rebounds from closed aortic valve</a:t>
            </a:r>
          </a:p>
          <a:p>
            <a:endParaRPr lang="en-US" dirty="0" smtClean="0"/>
          </a:p>
        </p:txBody>
      </p:sp>
    </p:spTree>
    <p:extLst>
      <p:ext uri="{BB962C8B-B14F-4D97-AF65-F5344CB8AC3E}">
        <p14:creationId xmlns:p14="http://schemas.microsoft.com/office/powerpoint/2010/main" xmlns="" val="16644707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0" lang="en-US" smtClean="0"/>
              <a:t>4/22/2015</a:t>
            </a:r>
            <a:endParaRPr kumimoji="0" lang="en-US"/>
          </a:p>
        </p:txBody>
      </p:sp>
      <p:sp>
        <p:nvSpPr>
          <p:cNvPr id="3" name="Footer Placeholder 2"/>
          <p:cNvSpPr>
            <a:spLocks noGrp="1"/>
          </p:cNvSpPr>
          <p:nvPr>
            <p:ph type="ftr" sz="quarter" idx="11"/>
          </p:nvPr>
        </p:nvSpPr>
        <p:spPr/>
        <p:txBody>
          <a:bodyPr/>
          <a:lstStyle/>
          <a:p>
            <a:r>
              <a:rPr kumimoji="0" lang="en-US" smtClean="0"/>
              <a:t>Dr. A.R.NAIR</a:t>
            </a:r>
            <a:endParaRPr kumimoji="0" lang="en-US" dirty="0"/>
          </a:p>
        </p:txBody>
      </p:sp>
      <p:sp>
        <p:nvSpPr>
          <p:cNvPr id="4" name="Slide Number Placeholder 3"/>
          <p:cNvSpPr>
            <a:spLocks noGrp="1"/>
          </p:cNvSpPr>
          <p:nvPr>
            <p:ph type="sldNum" sz="quarter" idx="12"/>
          </p:nvPr>
        </p:nvSpPr>
        <p:spPr/>
        <p:txBody>
          <a:bodyPr>
            <a:normAutofit/>
          </a:bodyPr>
          <a:lstStyle/>
          <a:p>
            <a:fld id="{A3F7CB7D-F184-43C7-B6FD-03D728E1BBFF}" type="slidenum">
              <a:rPr kumimoji="0" lang="en-US" smtClean="0">
                <a:solidFill>
                  <a:schemeClr val="tx2"/>
                </a:solidFill>
              </a:rPr>
              <a:pPr/>
              <a:t>8</a:t>
            </a:fld>
            <a:endParaRPr kumimoji="0" lang="en-US" dirty="0">
              <a:solidFill>
                <a:schemeClr val="tx2"/>
              </a:solidFill>
            </a:endParaRPr>
          </a:p>
        </p:txBody>
      </p:sp>
      <p:sp>
        <p:nvSpPr>
          <p:cNvPr id="5" name="Rectangle 4"/>
          <p:cNvSpPr/>
          <p:nvPr/>
        </p:nvSpPr>
        <p:spPr>
          <a:xfrm>
            <a:off x="1752600" y="1809750"/>
            <a:ext cx="5532952" cy="1323439"/>
          </a:xfrm>
          <a:prstGeom prst="rect">
            <a:avLst/>
          </a:prstGeom>
        </p:spPr>
        <p:txBody>
          <a:bodyPr wrap="square">
            <a:spAutoFit/>
          </a:bodyPr>
          <a:lstStyle/>
          <a:p>
            <a:r>
              <a:rPr lang="en-US" sz="4000" dirty="0">
                <a:solidFill>
                  <a:srgbClr val="FF0000"/>
                </a:solidFill>
                <a:latin typeface="Aparajita" panose="020B0604020202020204" pitchFamily="34" charset="0"/>
                <a:cs typeface="Aparajita" panose="020B0604020202020204" pitchFamily="34" charset="0"/>
              </a:rPr>
              <a:t>Abnormal character of </a:t>
            </a:r>
            <a:endParaRPr lang="en-US" sz="4000" dirty="0" smtClean="0">
              <a:solidFill>
                <a:srgbClr val="FF0000"/>
              </a:solidFill>
              <a:latin typeface="Aparajita" panose="020B0604020202020204" pitchFamily="34" charset="0"/>
              <a:cs typeface="Aparajita" panose="020B0604020202020204" pitchFamily="34" charset="0"/>
            </a:endParaRPr>
          </a:p>
          <a:p>
            <a:r>
              <a:rPr lang="en-US" sz="4000" dirty="0" smtClean="0">
                <a:solidFill>
                  <a:srgbClr val="FF0000"/>
                </a:solidFill>
                <a:latin typeface="Aparajita" panose="020B0604020202020204" pitchFamily="34" charset="0"/>
                <a:cs typeface="Aparajita" panose="020B0604020202020204" pitchFamily="34" charset="0"/>
              </a:rPr>
              <a:t>the </a:t>
            </a:r>
            <a:r>
              <a:rPr lang="en-US" sz="4000" dirty="0">
                <a:solidFill>
                  <a:srgbClr val="FF0000"/>
                </a:solidFill>
                <a:latin typeface="Aparajita" panose="020B0604020202020204" pitchFamily="34" charset="0"/>
                <a:cs typeface="Aparajita" panose="020B0604020202020204" pitchFamily="34" charset="0"/>
              </a:rPr>
              <a:t>arterial pulse </a:t>
            </a:r>
            <a:r>
              <a:rPr lang="en-US" sz="4000" dirty="0" smtClean="0">
                <a:solidFill>
                  <a:srgbClr val="FF0000"/>
                </a:solidFill>
                <a:latin typeface="Aparajita" panose="020B0604020202020204" pitchFamily="34" charset="0"/>
                <a:cs typeface="Aparajita" panose="020B0604020202020204" pitchFamily="34" charset="0"/>
              </a:rPr>
              <a:t>wave</a:t>
            </a:r>
            <a:endParaRPr lang="en-US" sz="4000" dirty="0">
              <a:solidFill>
                <a:srgbClr val="FF0000"/>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32342334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parajita" panose="020B0604020202020204" pitchFamily="34" charset="0"/>
                <a:cs typeface="Aparajita" panose="020B0604020202020204" pitchFamily="34" charset="0"/>
              </a:rPr>
              <a:t>Anacrotic </a:t>
            </a:r>
            <a:r>
              <a:rPr lang="en-US" sz="3600" b="1" dirty="0" smtClean="0">
                <a:latin typeface="Aparajita" panose="020B0604020202020204" pitchFamily="34" charset="0"/>
                <a:cs typeface="Aparajita" panose="020B0604020202020204" pitchFamily="34" charset="0"/>
              </a:rPr>
              <a:t>pulse-</a:t>
            </a:r>
            <a:endParaRPr lang="en-US" sz="3600" dirty="0">
              <a:latin typeface="Aparajita" panose="020B0604020202020204" pitchFamily="34" charset="0"/>
              <a:cs typeface="Aparajita" panose="020B0604020202020204" pitchFamily="34" charset="0"/>
            </a:endParaRPr>
          </a:p>
        </p:txBody>
      </p:sp>
      <p:sp>
        <p:nvSpPr>
          <p:cNvPr id="3" name="Content Placeholder 2"/>
          <p:cNvSpPr>
            <a:spLocks noGrp="1"/>
          </p:cNvSpPr>
          <p:nvPr>
            <p:ph sz="quarter" idx="1"/>
          </p:nvPr>
        </p:nvSpPr>
        <p:spPr/>
        <p:txBody>
          <a:bodyPr>
            <a:normAutofit/>
          </a:bodyPr>
          <a:lstStyle/>
          <a:p>
            <a:r>
              <a:rPr lang="en-US" dirty="0" smtClean="0">
                <a:latin typeface="Aparajita" panose="020B0604020202020204" pitchFamily="34" charset="0"/>
                <a:cs typeface="Aparajita" panose="020B0604020202020204" pitchFamily="34" charset="0"/>
              </a:rPr>
              <a:t>2 upbeats, seen in aortic stenosis,</a:t>
            </a:r>
          </a:p>
          <a:p>
            <a:r>
              <a:rPr lang="en-US" dirty="0" smtClean="0">
                <a:latin typeface="Aparajita" panose="020B0604020202020204" pitchFamily="34" charset="0"/>
                <a:cs typeface="Aparajita" panose="020B0604020202020204" pitchFamily="34" charset="0"/>
              </a:rPr>
              <a:t>Results in slow ejection of blood from LV</a:t>
            </a:r>
          </a:p>
          <a:p>
            <a:r>
              <a:rPr lang="en-US" dirty="0" smtClean="0">
                <a:latin typeface="Aparajita" panose="020B0604020202020204" pitchFamily="34" charset="0"/>
                <a:cs typeface="Aparajita" panose="020B0604020202020204" pitchFamily="34" charset="0"/>
              </a:rPr>
              <a:t>Pulse is typically small </a:t>
            </a:r>
            <a:r>
              <a:rPr lang="en-US" dirty="0" err="1" smtClean="0">
                <a:latin typeface="Aparajita" panose="020B0604020202020204" pitchFamily="34" charset="0"/>
                <a:cs typeface="Aparajita" panose="020B0604020202020204" pitchFamily="34" charset="0"/>
              </a:rPr>
              <a:t>volume,slow</a:t>
            </a:r>
            <a:r>
              <a:rPr lang="en-US" dirty="0" smtClean="0">
                <a:latin typeface="Aparajita" panose="020B0604020202020204" pitchFamily="34" charset="0"/>
                <a:cs typeface="Aparajita" panose="020B0604020202020204" pitchFamily="34" charset="0"/>
              </a:rPr>
              <a:t> rising</a:t>
            </a:r>
          </a:p>
          <a:p>
            <a:r>
              <a:rPr lang="en-US" dirty="0" smtClean="0">
                <a:latin typeface="Aparajita" panose="020B0604020202020204" pitchFamily="34" charset="0"/>
                <a:cs typeface="Aparajita" panose="020B0604020202020204" pitchFamily="34" charset="0"/>
              </a:rPr>
              <a:t>Peak is delayed compared with normal pulse.</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18873890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Equity</Template>
  <TotalTime>0</TotalTime>
  <Words>1793</Words>
  <Application>Microsoft Office PowerPoint</Application>
  <PresentationFormat>On-screen Show (16:9)</PresentationFormat>
  <Paragraphs>262</Paragraphs>
  <Slides>38</Slides>
  <Notes>15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Equity</vt:lpstr>
      <vt:lpstr>PULSE - AN OUT LOOK &amp; EXAMINATION.. DR.Arun nair</vt:lpstr>
      <vt:lpstr>DEFINITION</vt:lpstr>
      <vt:lpstr>Slide 3</vt:lpstr>
      <vt:lpstr>The normal pulse rate is 60-100 bpm.</vt:lpstr>
      <vt:lpstr>Slide 5</vt:lpstr>
      <vt:lpstr>Slide 6</vt:lpstr>
      <vt:lpstr>Slide 7</vt:lpstr>
      <vt:lpstr>Slide 8</vt:lpstr>
      <vt:lpstr>Anacrotic pulse-</vt:lpstr>
      <vt:lpstr>Slow rising or Pulsus Parvus</vt:lpstr>
      <vt:lpstr>Collapsing or water hammer pulse</vt:lpstr>
      <vt:lpstr>COLLAPSING PULSE</vt:lpstr>
      <vt:lpstr>COLLAPSING PULSE</vt:lpstr>
      <vt:lpstr>Pulsus bisfereins</vt:lpstr>
      <vt:lpstr>Pulses paradoxus</vt:lpstr>
      <vt:lpstr>Pulsus Alterans</vt:lpstr>
      <vt:lpstr>Pulse delay</vt:lpstr>
      <vt:lpstr>Dicrotic Pulse</vt:lpstr>
      <vt:lpstr>Plateau Pulse</vt:lpstr>
      <vt:lpstr>Apical impulse-apex beat</vt:lpstr>
      <vt:lpstr> Describing the pulse</vt:lpstr>
      <vt:lpstr>Slide 22</vt:lpstr>
      <vt:lpstr>2.RHYTHM</vt:lpstr>
      <vt:lpstr>Irregularly irregular pulse</vt:lpstr>
      <vt:lpstr>Irregular rhythm is due to-</vt:lpstr>
      <vt:lpstr>Slide 26</vt:lpstr>
      <vt:lpstr>Slide 27</vt:lpstr>
      <vt:lpstr>5.EQUALITY ON BOTH SIDES  </vt:lpstr>
      <vt:lpstr>Slide 29</vt:lpstr>
      <vt:lpstr>Slide 30</vt:lpstr>
      <vt:lpstr>Common pulse sites</vt:lpstr>
      <vt:lpstr> </vt:lpstr>
      <vt:lpstr>Slide 33</vt:lpstr>
      <vt:lpstr>Slide 34</vt:lpstr>
      <vt:lpstr>Slide 35</vt:lpstr>
      <vt:lpstr>Slide 36</vt:lpstr>
      <vt:lpstr>Slide 37</vt:lpstr>
      <vt:lpstr>THANKS FOR SILENT WATCHING &amp; SLEEP..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2015-04-22T17:32:28Z</dcterms:created>
  <dcterms:modified xsi:type="dcterms:W3CDTF">2019-09-21T12:35:17Z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