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8117-2CBB-794D-BAED-6380DEE2FA80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725AE-8F29-8143-9BFD-DA363EC5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SPIROMETRY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3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4 at 10.0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2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691771"/>
          </a:xfrm>
        </p:spPr>
        <p:txBody>
          <a:bodyPr>
            <a:normAutofit/>
          </a:bodyPr>
          <a:lstStyle/>
          <a:p>
            <a:r>
              <a:rPr lang="en-US" dirty="0" smtClean="0"/>
              <a:t>Hemoptysis</a:t>
            </a:r>
          </a:p>
          <a:p>
            <a:r>
              <a:rPr lang="en-US" dirty="0" smtClean="0"/>
              <a:t>pneumothorax</a:t>
            </a:r>
          </a:p>
          <a:p>
            <a:r>
              <a:rPr lang="en-US" dirty="0" smtClean="0"/>
              <a:t>Recent angina/MI</a:t>
            </a:r>
          </a:p>
          <a:p>
            <a:r>
              <a:rPr lang="en-US" dirty="0" smtClean="0"/>
              <a:t>Aneurysm </a:t>
            </a:r>
          </a:p>
          <a:p>
            <a:r>
              <a:rPr lang="en-US" dirty="0" smtClean="0"/>
              <a:t>Recent eye surgery</a:t>
            </a:r>
          </a:p>
          <a:p>
            <a:r>
              <a:rPr lang="en-US" dirty="0" smtClean="0"/>
              <a:t>Recent viral infection</a:t>
            </a:r>
          </a:p>
          <a:p>
            <a:r>
              <a:rPr lang="en-US" dirty="0" smtClean="0"/>
              <a:t>Undiagnosed hypertension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components of Spirometer are:</a:t>
            </a:r>
          </a:p>
          <a:p>
            <a:r>
              <a:rPr lang="en-US" dirty="0" smtClean="0"/>
              <a:t>Mouth piece</a:t>
            </a:r>
          </a:p>
          <a:p>
            <a:r>
              <a:rPr lang="en-US" dirty="0" smtClean="0"/>
              <a:t>Tube / hose- connecting mouth piece and spirometer</a:t>
            </a:r>
          </a:p>
          <a:p>
            <a:r>
              <a:rPr lang="en-US" dirty="0" smtClean="0"/>
              <a:t>An electronic device to measure flows and calculate spirometry parameters.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604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  <a:endParaRPr lang="en-IN" dirty="0"/>
          </a:p>
        </p:txBody>
      </p:sp>
      <p:pic>
        <p:nvPicPr>
          <p:cNvPr id="6" name="Picture 5" descr="1426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00" b="91300" l="0" r="99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412776"/>
            <a:ext cx="3600400" cy="3618384"/>
          </a:xfrm>
          <a:prstGeom prst="rect">
            <a:avLst/>
          </a:prstGeom>
        </p:spPr>
      </p:pic>
      <p:pic>
        <p:nvPicPr>
          <p:cNvPr id="7" name="Picture 6" descr="mir-nasenklammer-nasenclip-in-hellblau-mit-polsterung-fuer-spirometer-spirometrie-test-kosmetik_en_2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1471" l="882" r="976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160" y="1772816"/>
            <a:ext cx="2518420" cy="2808312"/>
          </a:xfrm>
          <a:prstGeom prst="rect">
            <a:avLst/>
          </a:prstGeom>
        </p:spPr>
      </p:pic>
      <p:pic>
        <p:nvPicPr>
          <p:cNvPr id="8" name="Picture 7" descr="images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4" b="95109" l="2190" r="948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4437112"/>
            <a:ext cx="2952328" cy="21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should be seated in a chair with arms</a:t>
            </a:r>
          </a:p>
          <a:p>
            <a:r>
              <a:rPr lang="en-US" dirty="0" smtClean="0"/>
              <a:t>Two relaxed measurements of vital capacity should be performed first ,(the patient should use nose clips)followed by three forced vital capacity measurements</a:t>
            </a:r>
          </a:p>
          <a:p>
            <a:r>
              <a:rPr lang="en-US" dirty="0" smtClean="0"/>
              <a:t>A large breath to full inspiration is taken through mouth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243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mouth piece is placed into the patient’s mouth and the patient is asked to place his or her lips and teeth around the mouth piece to form a tight seal</a:t>
            </a:r>
          </a:p>
          <a:p>
            <a:r>
              <a:rPr lang="en-US" dirty="0" smtClean="0"/>
              <a:t>For the relaxed VC, the patient breathes out at a comfortable speed, but for the FVC the patient should breathe out hard and quickly until all air is expired</a:t>
            </a:r>
          </a:p>
          <a:p>
            <a:r>
              <a:rPr lang="en-US" dirty="0" smtClean="0"/>
              <a:t>The FVC should take 6s, but in some patients with obstructive breathing patterns it can take up to 15s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433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least 30s should be left between blows to enable the patient to recover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mininum</a:t>
            </a:r>
            <a:r>
              <a:rPr lang="en-US" dirty="0" smtClean="0"/>
              <a:t> of three and a maximum of eight blows should be attempted at any one time</a:t>
            </a:r>
          </a:p>
          <a:p>
            <a:r>
              <a:rPr lang="en-US" dirty="0" smtClean="0"/>
              <a:t>It is vital that patients inhale completely, to total lung capacity, and continue to exhale until they have fully emptied their lungs</a:t>
            </a:r>
          </a:p>
          <a:p>
            <a:r>
              <a:rPr lang="en-US" dirty="0" smtClean="0"/>
              <a:t>Observe the shape of the flow/ </a:t>
            </a:r>
            <a:r>
              <a:rPr lang="en-US" dirty="0"/>
              <a:t>v</a:t>
            </a:r>
            <a:r>
              <a:rPr lang="en-US" dirty="0" smtClean="0"/>
              <a:t>olume or volume/time curves to detect poor effort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254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Spirometry</a:t>
            </a:r>
            <a:endParaRPr lang="en-US" dirty="0"/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168185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Spirometry</a:t>
            </a:r>
            <a:r>
              <a:rPr lang="en-US" dirty="0"/>
              <a:t> measures the lung function, specifically the amount (volume) and speed(flow) of air that can be inhaled and exhaled.</a:t>
            </a:r>
          </a:p>
          <a:p>
            <a:r>
              <a:rPr lang="en-US" dirty="0"/>
              <a:t>A simple and safe Pulmonary Function Test(PFT)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8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detect respiratory disease in patients presenting with breathlessness</a:t>
            </a:r>
          </a:p>
          <a:p>
            <a:r>
              <a:rPr lang="en-US" dirty="0"/>
              <a:t>To diagnose and differentiate between Obstructive lung disease and Restrictive lung disease</a:t>
            </a:r>
          </a:p>
          <a:p>
            <a:r>
              <a:rPr lang="en-US" dirty="0"/>
              <a:t>To Indicate a patient’s optimal response to treatment or the rate of decline in lung function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5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Lung volumes refer to the volume of air associated with different phases of respiratory cycles.</a:t>
            </a:r>
          </a:p>
          <a:p>
            <a:r>
              <a:rPr lang="en-US" dirty="0" smtClean="0"/>
              <a:t>It is the qualitative assessment of lung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Tidal 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Inspiratory reserve 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Expiratory reserve 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Residual volume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ng-volumes-and-capacities-20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3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00808"/>
            <a:ext cx="7570787" cy="48965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Lung capacities are inferred from lung volumes</a:t>
            </a:r>
          </a:p>
          <a:p>
            <a:r>
              <a:rPr lang="en-US" dirty="0"/>
              <a:t>It is the </a:t>
            </a:r>
            <a:r>
              <a:rPr lang="en-US" dirty="0" smtClean="0"/>
              <a:t>quantitative </a:t>
            </a:r>
            <a:r>
              <a:rPr lang="en-US" dirty="0"/>
              <a:t>assessment of lung </a:t>
            </a:r>
            <a:r>
              <a:rPr lang="en-US" dirty="0" smtClean="0"/>
              <a:t>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Inspiratory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Expiratory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Functional residual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Vital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Total lung capacity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3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24 at 9.5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731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Spirometry</a:t>
            </a:r>
            <a:r>
              <a:rPr lang="en-US" dirty="0" smtClean="0"/>
              <a:t> reveals 2 types of graph :</a:t>
            </a:r>
          </a:p>
          <a:p>
            <a:pPr marL="0" indent="0">
              <a:buNone/>
            </a:pPr>
            <a:r>
              <a:rPr lang="en-US" dirty="0" smtClean="0"/>
              <a:t>1. Volume-Time graph( Volume in Y axis, Time in X axis)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volume-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7032"/>
            <a:ext cx="5016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3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</a:t>
            </a:r>
            <a:r>
              <a:rPr lang="en-US" dirty="0"/>
              <a:t> Flow- volume </a:t>
            </a:r>
            <a:r>
              <a:rPr lang="en-US" dirty="0" smtClean="0"/>
              <a:t>graph(loop)( </a:t>
            </a:r>
            <a:r>
              <a:rPr lang="en-US" dirty="0"/>
              <a:t>rate of airflow in Y axis, Total volume inspired/expired in X axis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3645.fig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4081729" cy="36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6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</TotalTime>
  <Words>443</Words>
  <Application>Microsoft Macintosh PowerPoint</Application>
  <PresentationFormat>On-screen Show (4:3)</PresentationFormat>
  <Paragraphs>59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SPIROMETRY</vt:lpstr>
      <vt:lpstr>Introduction</vt:lpstr>
      <vt:lpstr>USES</vt:lpstr>
      <vt:lpstr>Volumes</vt:lpstr>
      <vt:lpstr>PowerPoint Presentation</vt:lpstr>
      <vt:lpstr>Lung capacity</vt:lpstr>
      <vt:lpstr>PowerPoint Presentation</vt:lpstr>
      <vt:lpstr>Spirogram</vt:lpstr>
      <vt:lpstr>Spirogram</vt:lpstr>
      <vt:lpstr>PowerPoint Presentation</vt:lpstr>
      <vt:lpstr>Contraindications</vt:lpstr>
      <vt:lpstr>IDENTIFICATION</vt:lpstr>
      <vt:lpstr>IDENTIFICATION</vt:lpstr>
      <vt:lpstr>PROCEDURE</vt:lpstr>
      <vt:lpstr>PROCEDURE</vt:lpstr>
      <vt:lpstr>CAUTION</vt:lpstr>
      <vt:lpstr>Spirometry</vt:lpstr>
    </vt:vector>
  </TitlesOfParts>
  <Company>Homoeopathic physician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SPIROMETRY</dc:title>
  <dc:creator>Mithun kumar</dc:creator>
  <cp:lastModifiedBy>Mithun kumar</cp:lastModifiedBy>
  <cp:revision>4</cp:revision>
  <dcterms:created xsi:type="dcterms:W3CDTF">2018-01-26T03:36:51Z</dcterms:created>
  <dcterms:modified xsi:type="dcterms:W3CDTF">2018-01-26T06:06:41Z</dcterms:modified>
</cp:coreProperties>
</file>