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41929" y="764540"/>
            <a:ext cx="3660140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33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33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6940" y="2512695"/>
            <a:ext cx="3555365" cy="3651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33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53400" y="152400"/>
            <a:ext cx="119379" cy="119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21040" y="152400"/>
            <a:ext cx="118109" cy="1193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88680" y="152400"/>
            <a:ext cx="116840" cy="119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153400" y="320040"/>
            <a:ext cx="119379" cy="116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321040" y="320040"/>
            <a:ext cx="118109" cy="116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88680" y="320040"/>
            <a:ext cx="116840" cy="1168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656319" y="320040"/>
            <a:ext cx="118109" cy="1168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153400" y="487680"/>
            <a:ext cx="119379" cy="1168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321040" y="487680"/>
            <a:ext cx="118109" cy="1168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488680" y="487680"/>
            <a:ext cx="116840" cy="116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56319" y="487680"/>
            <a:ext cx="118109" cy="1168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825230" y="487680"/>
            <a:ext cx="119379" cy="1168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153400" y="655319"/>
            <a:ext cx="119379" cy="1206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321040" y="655319"/>
            <a:ext cx="118109" cy="1206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488680" y="655319"/>
            <a:ext cx="116840" cy="120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656319" y="655319"/>
            <a:ext cx="118109" cy="1206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153400" y="824230"/>
            <a:ext cx="119379" cy="1193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321040" y="824230"/>
            <a:ext cx="118109" cy="1193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488680" y="824230"/>
            <a:ext cx="116840" cy="1193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656319" y="824230"/>
            <a:ext cx="118109" cy="1193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825230" y="824230"/>
            <a:ext cx="119379" cy="1193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153400" y="991869"/>
            <a:ext cx="119379" cy="1181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321040" y="991869"/>
            <a:ext cx="118109" cy="1181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488680" y="991869"/>
            <a:ext cx="116840" cy="11810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656319" y="991869"/>
            <a:ext cx="118109" cy="1181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3400" y="1159510"/>
            <a:ext cx="119379" cy="1168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321040" y="1159510"/>
            <a:ext cx="118109" cy="1168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488680" y="1159510"/>
            <a:ext cx="116840" cy="1168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656319" y="1159510"/>
            <a:ext cx="118109" cy="1168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321040" y="1328419"/>
            <a:ext cx="118109" cy="1193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656319" y="1328419"/>
            <a:ext cx="118109" cy="1193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8700" y="384809"/>
            <a:ext cx="708660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33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8089" y="2119629"/>
            <a:ext cx="5539105" cy="2296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jp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93000" y="2992120"/>
            <a:ext cx="200659" cy="201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6209" y="2992120"/>
            <a:ext cx="201930" cy="20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0690" y="2992120"/>
            <a:ext cx="201929" cy="201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93000" y="3276600"/>
            <a:ext cx="200659" cy="201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6209" y="3276600"/>
            <a:ext cx="201930" cy="201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60690" y="3276600"/>
            <a:ext cx="201929" cy="2019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5169" y="3276600"/>
            <a:ext cx="200659" cy="2019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3000" y="3561079"/>
            <a:ext cx="200659" cy="200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6209" y="3561079"/>
            <a:ext cx="201930" cy="200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0690" y="3561079"/>
            <a:ext cx="201929" cy="2006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5169" y="3561079"/>
            <a:ext cx="200659" cy="2006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29650" y="3561079"/>
            <a:ext cx="200659" cy="200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3000" y="3843020"/>
            <a:ext cx="200659" cy="203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6209" y="3843020"/>
            <a:ext cx="201930" cy="203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60690" y="3843020"/>
            <a:ext cx="201929" cy="203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45169" y="3843020"/>
            <a:ext cx="200659" cy="203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3000" y="4127500"/>
            <a:ext cx="200659" cy="203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6209" y="4127500"/>
            <a:ext cx="201930" cy="203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60690" y="4127500"/>
            <a:ext cx="201929" cy="203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45169" y="4127500"/>
            <a:ext cx="200659" cy="203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29650" y="4127500"/>
            <a:ext cx="200659" cy="203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93000" y="4411979"/>
            <a:ext cx="200659" cy="20193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6209" y="4411979"/>
            <a:ext cx="201930" cy="20193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60690" y="4411979"/>
            <a:ext cx="201929" cy="2019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45169" y="4411979"/>
            <a:ext cx="200659" cy="2019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93000" y="4696459"/>
            <a:ext cx="200659" cy="2006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6209" y="4696459"/>
            <a:ext cx="201930" cy="2006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60690" y="4696459"/>
            <a:ext cx="201929" cy="20065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45169" y="4696459"/>
            <a:ext cx="200659" cy="2006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6209" y="4979670"/>
            <a:ext cx="201930" cy="20193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45169" y="4979670"/>
            <a:ext cx="200659" cy="20193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800" y="28194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12920" y="855979"/>
            <a:ext cx="24098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4000" b="1" i="1" spc="-5" dirty="0">
                <a:solidFill>
                  <a:srgbClr val="330066"/>
                </a:solidFill>
                <a:latin typeface="Times New Roman"/>
                <a:cs typeface="Times New Roman"/>
              </a:rPr>
              <a:t>Surgical  Disorder</a:t>
            </a:r>
            <a:r>
              <a:rPr sz="4000" b="1" i="1" spc="-90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4000" b="1" i="1" dirty="0">
                <a:solidFill>
                  <a:srgbClr val="330066"/>
                </a:solidFill>
                <a:latin typeface="Times New Roman"/>
                <a:cs typeface="Times New Roman"/>
              </a:rPr>
              <a:t>of  </a:t>
            </a:r>
            <a:r>
              <a:rPr sz="4000" b="1" i="1" spc="-5" dirty="0">
                <a:solidFill>
                  <a:srgbClr val="330066"/>
                </a:solidFill>
                <a:latin typeface="Times New Roman"/>
                <a:cs typeface="Times New Roman"/>
              </a:rPr>
              <a:t>Spleen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37360" y="3082290"/>
            <a:ext cx="4465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Dr. BINO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47800" y="4024312"/>
            <a:ext cx="5791200" cy="26431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9250" y="764540"/>
            <a:ext cx="267716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dirty="0">
                <a:latin typeface="Times New Roman"/>
                <a:cs typeface="Times New Roman"/>
              </a:rPr>
              <a:t>Splenic</a:t>
            </a:r>
            <a:r>
              <a:rPr sz="3900" b="0" spc="-85" dirty="0">
                <a:latin typeface="Times New Roman"/>
                <a:cs typeface="Times New Roman"/>
              </a:rPr>
              <a:t> </a:t>
            </a:r>
            <a:r>
              <a:rPr sz="3900" b="0" spc="-10" dirty="0">
                <a:latin typeface="Times New Roman"/>
                <a:cs typeface="Times New Roman"/>
              </a:rPr>
              <a:t>Cysts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961639"/>
            <a:ext cx="203200" cy="2340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300" spc="615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spc="63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97359"/>
            <a:ext cx="3389629" cy="296862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734060">
              <a:lnSpc>
                <a:spcPct val="100000"/>
              </a:lnSpc>
              <a:spcBef>
                <a:spcPts val="740"/>
              </a:spcBef>
            </a:pPr>
            <a:r>
              <a:rPr sz="2600" i="1" spc="-5" dirty="0">
                <a:latin typeface="Times New Roman"/>
                <a:cs typeface="Times New Roman"/>
              </a:rPr>
              <a:t>Nonparasitic</a:t>
            </a:r>
            <a:endParaRPr sz="2600">
              <a:latin typeface="Times New Roman"/>
              <a:cs typeface="Times New Roman"/>
            </a:endParaRPr>
          </a:p>
          <a:p>
            <a:pPr marL="12700" marR="133350">
              <a:lnSpc>
                <a:spcPct val="120600"/>
              </a:lnSpc>
            </a:pPr>
            <a:r>
              <a:rPr sz="1900" i="1" spc="-5" dirty="0">
                <a:latin typeface="Times New Roman"/>
                <a:cs typeface="Times New Roman"/>
              </a:rPr>
              <a:t>Epithelium-lined cysts  Epidermoid cysts </a:t>
            </a:r>
            <a:r>
              <a:rPr sz="1900" i="1" dirty="0">
                <a:latin typeface="Times New Roman"/>
                <a:cs typeface="Times New Roman"/>
              </a:rPr>
              <a:t>– </a:t>
            </a:r>
            <a:r>
              <a:rPr sz="1900" i="1" spc="-5" dirty="0">
                <a:latin typeface="Times New Roman"/>
                <a:cs typeface="Times New Roman"/>
              </a:rPr>
              <a:t>most</a:t>
            </a:r>
            <a:r>
              <a:rPr sz="1900" i="1" spc="-75" dirty="0">
                <a:latin typeface="Times New Roman"/>
                <a:cs typeface="Times New Roman"/>
              </a:rPr>
              <a:t> </a:t>
            </a:r>
            <a:r>
              <a:rPr sz="1900" i="1" spc="-5" dirty="0">
                <a:latin typeface="Times New Roman"/>
                <a:cs typeface="Times New Roman"/>
              </a:rPr>
              <a:t>common  Mostly asymptomatic</a:t>
            </a:r>
            <a:endParaRPr sz="1900">
              <a:latin typeface="Times New Roman"/>
              <a:cs typeface="Times New Roman"/>
            </a:endParaRPr>
          </a:p>
          <a:p>
            <a:pPr marL="12700" marR="367030">
              <a:lnSpc>
                <a:spcPct val="120600"/>
              </a:lnSpc>
              <a:spcBef>
                <a:spcPts val="10"/>
              </a:spcBef>
            </a:pPr>
            <a:r>
              <a:rPr sz="1900" i="1" dirty="0">
                <a:latin typeface="Times New Roman"/>
                <a:cs typeface="Times New Roman"/>
              </a:rPr>
              <a:t>Young </a:t>
            </a:r>
            <a:r>
              <a:rPr sz="1900" i="1" spc="-5" dirty="0">
                <a:latin typeface="Times New Roman"/>
                <a:cs typeface="Times New Roman"/>
              </a:rPr>
              <a:t>children </a:t>
            </a:r>
            <a:r>
              <a:rPr sz="1900" i="1" dirty="0">
                <a:latin typeface="Times New Roman"/>
                <a:cs typeface="Times New Roman"/>
              </a:rPr>
              <a:t>+ </a:t>
            </a:r>
            <a:r>
              <a:rPr sz="1900" i="1" spc="-5" dirty="0">
                <a:latin typeface="Times New Roman"/>
                <a:cs typeface="Times New Roman"/>
              </a:rPr>
              <a:t>young</a:t>
            </a:r>
            <a:r>
              <a:rPr sz="1900" i="1" spc="-50" dirty="0">
                <a:latin typeface="Times New Roman"/>
                <a:cs typeface="Times New Roman"/>
              </a:rPr>
              <a:t> </a:t>
            </a:r>
            <a:r>
              <a:rPr sz="1900" i="1" spc="-5" dirty="0">
                <a:latin typeface="Times New Roman"/>
                <a:cs typeface="Times New Roman"/>
              </a:rPr>
              <a:t>adults  LUQ pain, N/V, early</a:t>
            </a:r>
            <a:r>
              <a:rPr sz="1900" i="1" spc="-15" dirty="0">
                <a:latin typeface="Times New Roman"/>
                <a:cs typeface="Times New Roman"/>
              </a:rPr>
              <a:t> </a:t>
            </a:r>
            <a:r>
              <a:rPr sz="1900" i="1" spc="-5" dirty="0">
                <a:latin typeface="Times New Roman"/>
                <a:cs typeface="Times New Roman"/>
              </a:rPr>
              <a:t>satiety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900" i="1" spc="-5" dirty="0">
                <a:latin typeface="Times New Roman"/>
                <a:cs typeface="Times New Roman"/>
              </a:rPr>
              <a:t>Dx: CTscan (+)unilocular +/-</a:t>
            </a:r>
            <a:r>
              <a:rPr sz="1900" i="1" spc="-40" dirty="0">
                <a:latin typeface="Times New Roman"/>
                <a:cs typeface="Times New Roman"/>
              </a:rPr>
              <a:t> </a:t>
            </a:r>
            <a:r>
              <a:rPr sz="1900" i="1" spc="-160" dirty="0">
                <a:latin typeface="Times New Roman"/>
                <a:cs typeface="Times New Roman"/>
              </a:rPr>
              <a:t>Ca</a:t>
            </a:r>
            <a:r>
              <a:rPr sz="1650" i="1" spc="-240" baseline="27777" dirty="0">
                <a:latin typeface="Times New Roman"/>
                <a:cs typeface="Times New Roman"/>
              </a:rPr>
              <a:t>++</a:t>
            </a:r>
            <a:endParaRPr sz="1650" baseline="27777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b="1" i="1" spc="-5" dirty="0">
                <a:latin typeface="Times New Roman"/>
                <a:cs typeface="Times New Roman"/>
              </a:rPr>
              <a:t>Complications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909" y="5431790"/>
            <a:ext cx="203200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890" y="5340350"/>
            <a:ext cx="2825115" cy="1130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i="1" spc="-5" dirty="0">
                <a:latin typeface="Times New Roman"/>
                <a:cs typeface="Times New Roman"/>
              </a:rPr>
              <a:t>Infection, </a:t>
            </a:r>
            <a:r>
              <a:rPr sz="2000" i="1" dirty="0">
                <a:latin typeface="Times New Roman"/>
                <a:cs typeface="Times New Roman"/>
              </a:rPr>
              <a:t>bleeding,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rupture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b="1" i="1" dirty="0">
                <a:latin typeface="Times New Roman"/>
                <a:cs typeface="Times New Roman"/>
              </a:rPr>
              <a:t>Tx: Splenectomy</a:t>
            </a:r>
            <a:endParaRPr sz="20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00"/>
              </a:spcBef>
            </a:pPr>
            <a:r>
              <a:rPr sz="2100" spc="944" baseline="15873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r>
              <a:rPr sz="2100" spc="832" baseline="15873" dirty="0">
                <a:solidFill>
                  <a:srgbClr val="CCCC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partial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6940" y="4140200"/>
            <a:ext cx="220979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685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1109" y="497840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123950">
              <a:lnSpc>
                <a:spcPct val="100000"/>
              </a:lnSpc>
              <a:spcBef>
                <a:spcPts val="975"/>
              </a:spcBef>
            </a:pPr>
            <a:r>
              <a:rPr spc="-5" dirty="0"/>
              <a:t>Parasitic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i="0" dirty="0">
                <a:latin typeface="Times New Roman"/>
                <a:cs typeface="Times New Roman"/>
              </a:rPr>
              <a:t>5% </a:t>
            </a:r>
            <a:r>
              <a:rPr sz="2400" i="0" spc="5" dirty="0">
                <a:latin typeface="Times New Roman"/>
                <a:cs typeface="Times New Roman"/>
              </a:rPr>
              <a:t>in</a:t>
            </a:r>
            <a:r>
              <a:rPr sz="2400" i="0" spc="-15" dirty="0">
                <a:latin typeface="Times New Roman"/>
                <a:cs typeface="Times New Roman"/>
              </a:rPr>
              <a:t> </a:t>
            </a:r>
            <a:r>
              <a:rPr sz="2400" i="0" spc="-10" dirty="0">
                <a:latin typeface="Times New Roman"/>
                <a:cs typeface="Times New Roman"/>
              </a:rPr>
              <a:t>US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i="0" spc="-5" dirty="0">
                <a:latin typeface="Times New Roman"/>
                <a:cs typeface="Times New Roman"/>
              </a:rPr>
              <a:t>Abroad </a:t>
            </a:r>
            <a:r>
              <a:rPr sz="2400" i="0" dirty="0">
                <a:latin typeface="Times New Roman"/>
                <a:cs typeface="Times New Roman"/>
              </a:rPr>
              <a:t>– </a:t>
            </a:r>
            <a:r>
              <a:rPr sz="2400" spc="-5" dirty="0"/>
              <a:t>Hydatid</a:t>
            </a:r>
            <a:r>
              <a:rPr sz="2400" spc="-10" dirty="0"/>
              <a:t> </a:t>
            </a:r>
            <a:r>
              <a:rPr sz="2400" spc="-5" dirty="0"/>
              <a:t>disease</a:t>
            </a:r>
            <a:endParaRPr sz="2400">
              <a:latin typeface="Times New Roman"/>
              <a:cs typeface="Times New Roman"/>
            </a:endParaRPr>
          </a:p>
          <a:p>
            <a:pPr marL="19685" algn="ctr">
              <a:lnSpc>
                <a:spcPct val="100000"/>
              </a:lnSpc>
              <a:spcBef>
                <a:spcPts val="540"/>
              </a:spcBef>
            </a:pPr>
            <a:r>
              <a:rPr sz="2200" spc="-5" dirty="0"/>
              <a:t>Echinococcus granulosus</a:t>
            </a:r>
            <a:endParaRPr sz="2200"/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dirty="0"/>
              <a:t>Mostly</a:t>
            </a:r>
            <a:r>
              <a:rPr sz="2400" spc="-10" dirty="0"/>
              <a:t> </a:t>
            </a:r>
            <a:r>
              <a:rPr sz="2400" spc="-5" dirty="0"/>
              <a:t>asymptomatic</a:t>
            </a:r>
            <a:endParaRPr sz="2400"/>
          </a:p>
          <a:p>
            <a:pPr marL="704850">
              <a:lnSpc>
                <a:spcPct val="100000"/>
              </a:lnSpc>
              <a:spcBef>
                <a:spcPts val="500"/>
              </a:spcBef>
            </a:pPr>
            <a:r>
              <a:rPr sz="2000" spc="-5" dirty="0"/>
              <a:t>Associated with liver</a:t>
            </a:r>
            <a:r>
              <a:rPr sz="2000" spc="-15" dirty="0"/>
              <a:t> </a:t>
            </a:r>
            <a:r>
              <a:rPr sz="2000" spc="-5" dirty="0"/>
              <a:t>cysts</a:t>
            </a:r>
            <a:endParaRPr sz="2000"/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dirty="0"/>
              <a:t>If only </a:t>
            </a:r>
            <a:r>
              <a:rPr sz="2400" spc="-5" dirty="0"/>
              <a:t>spleen </a:t>
            </a:r>
            <a:r>
              <a:rPr sz="2400" dirty="0"/>
              <a:t>is</a:t>
            </a:r>
            <a:r>
              <a:rPr sz="2400" spc="-70" dirty="0"/>
              <a:t> </a:t>
            </a:r>
            <a:r>
              <a:rPr sz="2400" dirty="0"/>
              <a:t>involved?</a:t>
            </a:r>
            <a:endParaRPr sz="2400"/>
          </a:p>
          <a:p>
            <a:pPr marL="356870">
              <a:lnSpc>
                <a:spcPct val="100000"/>
              </a:lnSpc>
              <a:spcBef>
                <a:spcPts val="600"/>
              </a:spcBef>
              <a:tabLst>
                <a:tab pos="704215" algn="l"/>
              </a:tabLst>
            </a:pPr>
            <a:r>
              <a:rPr sz="2475" i="0" spc="1155" baseline="15151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r>
              <a:rPr sz="2475" i="0" spc="1155" baseline="15151" dirty="0">
                <a:solidFill>
                  <a:srgbClr val="669999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Times New Roman"/>
                <a:cs typeface="Times New Roman"/>
              </a:rPr>
              <a:t>Tx: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Splenectomy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8194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0250" y="0"/>
            <a:ext cx="333375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109" y="764540"/>
            <a:ext cx="27355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Splenic</a:t>
            </a:r>
            <a:r>
              <a:rPr sz="3900" spc="-75" dirty="0"/>
              <a:t> </a:t>
            </a:r>
            <a:r>
              <a:rPr sz="3900" spc="-10" dirty="0"/>
              <a:t>Cysts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78739" y="1752600"/>
            <a:ext cx="35071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1417" baseline="15873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3000" b="1" i="1" spc="-5" dirty="0">
                <a:latin typeface="Times New Roman"/>
                <a:cs typeface="Times New Roman"/>
              </a:rPr>
              <a:t>Splenic Pseudocysts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909" y="2299970"/>
            <a:ext cx="203200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890" y="2209800"/>
            <a:ext cx="4204335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Times New Roman"/>
                <a:cs typeface="Times New Roman"/>
              </a:rPr>
              <a:t>Lack epithelial lining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Account for </a:t>
            </a:r>
            <a:r>
              <a:rPr sz="2000" spc="-5" dirty="0">
                <a:latin typeface="Times New Roman"/>
                <a:cs typeface="Times New Roman"/>
              </a:rPr>
              <a:t>most cystic </a:t>
            </a:r>
            <a:r>
              <a:rPr sz="2000" i="1" spc="-5" dirty="0">
                <a:latin typeface="Times New Roman"/>
                <a:cs typeface="Times New Roman"/>
              </a:rPr>
              <a:t>splenic </a:t>
            </a:r>
            <a:r>
              <a:rPr sz="2000" dirty="0">
                <a:latin typeface="Times New Roman"/>
                <a:cs typeface="Times New Roman"/>
              </a:rPr>
              <a:t>dz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159" y="3031489"/>
            <a:ext cx="19431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5530" y="2946400"/>
            <a:ext cx="215773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Pancreatic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pseudocyst  Posttraumatic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909" y="373634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890" y="3708400"/>
            <a:ext cx="32651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Splenectomy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indicated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2159" y="4099560"/>
            <a:ext cx="194310" cy="5778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5530" y="4013200"/>
            <a:ext cx="1490345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Size </a:t>
            </a:r>
            <a:r>
              <a:rPr sz="1900" spc="-10" dirty="0">
                <a:latin typeface="Times New Roman"/>
                <a:cs typeface="Times New Roman"/>
              </a:rPr>
              <a:t>&gt;10 </a:t>
            </a:r>
            <a:r>
              <a:rPr sz="1900" spc="-5" dirty="0">
                <a:latin typeface="Times New Roman"/>
                <a:cs typeface="Times New Roman"/>
              </a:rPr>
              <a:t>cm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or  </a:t>
            </a:r>
            <a:r>
              <a:rPr sz="1900" spc="-10" dirty="0">
                <a:latin typeface="Times New Roman"/>
                <a:cs typeface="Times New Roman"/>
              </a:rPr>
              <a:t>symptomatic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3266440"/>
            <a:ext cx="4114800" cy="3591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57140" y="0"/>
            <a:ext cx="408686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" y="642620"/>
            <a:ext cx="325183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10" dirty="0"/>
              <a:t>Splenic</a:t>
            </a:r>
            <a:r>
              <a:rPr sz="3900" spc="-45" dirty="0"/>
              <a:t> </a:t>
            </a:r>
            <a:r>
              <a:rPr sz="3900" spc="-10" dirty="0"/>
              <a:t>Abscess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535940" y="1722120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96720"/>
            <a:ext cx="1975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Uncommon, but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fatal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110" y="1996440"/>
            <a:ext cx="17653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5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8089" y="1973579"/>
            <a:ext cx="25990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Erode </a:t>
            </a:r>
            <a:r>
              <a:rPr sz="1700" spc="-5" dirty="0">
                <a:latin typeface="Times New Roman"/>
                <a:cs typeface="Times New Roman"/>
              </a:rPr>
              <a:t>into </a:t>
            </a:r>
            <a:r>
              <a:rPr sz="1700" dirty="0">
                <a:latin typeface="Times New Roman"/>
                <a:cs typeface="Times New Roman"/>
              </a:rPr>
              <a:t>adjacent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structures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259329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2233929"/>
            <a:ext cx="286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Most </a:t>
            </a:r>
            <a:r>
              <a:rPr sz="1800" spc="-5" dirty="0">
                <a:latin typeface="Times New Roman"/>
                <a:cs typeface="Times New Roman"/>
              </a:rPr>
              <a:t>are secondary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etiology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110" y="2453385"/>
            <a:ext cx="176530" cy="10706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5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200" spc="5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5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200" spc="5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8089" y="2510790"/>
            <a:ext cx="501586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Times New Roman"/>
                <a:cs typeface="Times New Roman"/>
              </a:rPr>
              <a:t>Bacterial endocarditis</a:t>
            </a:r>
            <a:endParaRPr sz="1700">
              <a:latin typeface="Times New Roman"/>
              <a:cs typeface="Times New Roman"/>
            </a:endParaRPr>
          </a:p>
          <a:p>
            <a:pPr marL="12700" marR="1760220">
              <a:lnSpc>
                <a:spcPts val="2060"/>
              </a:lnSpc>
              <a:spcBef>
                <a:spcPts val="60"/>
              </a:spcBef>
            </a:pPr>
            <a:r>
              <a:rPr sz="1700" spc="-5" dirty="0">
                <a:latin typeface="Times New Roman"/>
                <a:cs typeface="Times New Roman"/>
              </a:rPr>
              <a:t>Intrabdominal infections (pyelo-, etc)  Infected splenic hematoma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80"/>
              </a:lnSpc>
            </a:pPr>
            <a:r>
              <a:rPr sz="1700" spc="-5" dirty="0">
                <a:latin typeface="Times New Roman"/>
                <a:cs typeface="Times New Roman"/>
              </a:rPr>
              <a:t>Infected splenic infarctions (embolizations, ischemia,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etc)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580129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839" y="3554729"/>
            <a:ext cx="163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S/S: </a:t>
            </a:r>
            <a:r>
              <a:rPr sz="1800" dirty="0">
                <a:latin typeface="Times New Roman"/>
                <a:cs typeface="Times New Roman"/>
              </a:rPr>
              <a:t>fever,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WBC;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0110" y="3854450"/>
            <a:ext cx="17653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5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8089" y="3830320"/>
            <a:ext cx="20256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50% (+) </a:t>
            </a:r>
            <a:r>
              <a:rPr sz="1700" spc="-5" dirty="0">
                <a:latin typeface="Times New Roman"/>
                <a:cs typeface="Times New Roman"/>
              </a:rPr>
              <a:t>blood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cultures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4031233"/>
            <a:ext cx="185420" cy="11315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839" y="4091940"/>
            <a:ext cx="3037205" cy="11277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spc="-5" dirty="0">
                <a:latin typeface="Times New Roman"/>
                <a:cs typeface="Times New Roman"/>
              </a:rPr>
              <a:t>Dx </a:t>
            </a:r>
            <a:r>
              <a:rPr sz="1800" dirty="0">
                <a:latin typeface="Times New Roman"/>
                <a:cs typeface="Times New Roman"/>
              </a:rPr>
              <a:t>by </a:t>
            </a:r>
            <a:r>
              <a:rPr sz="1800" spc="-5" dirty="0">
                <a:latin typeface="Times New Roman"/>
                <a:cs typeface="Times New Roman"/>
              </a:rPr>
              <a:t>CT scan </a:t>
            </a:r>
            <a:r>
              <a:rPr sz="1800" dirty="0">
                <a:latin typeface="Times New Roman"/>
                <a:cs typeface="Times New Roman"/>
              </a:rPr>
              <a:t>+ IV </a:t>
            </a:r>
            <a:r>
              <a:rPr sz="1800" spc="-5" dirty="0">
                <a:latin typeface="Times New Roman"/>
                <a:cs typeface="Times New Roman"/>
              </a:rPr>
              <a:t>contrast  Staphylococcus </a:t>
            </a:r>
            <a:r>
              <a:rPr sz="1800" dirty="0">
                <a:latin typeface="Times New Roman"/>
                <a:cs typeface="Times New Roman"/>
              </a:rPr>
              <a:t>&amp; </a:t>
            </a:r>
            <a:r>
              <a:rPr sz="1800" spc="-5" dirty="0">
                <a:latin typeface="Times New Roman"/>
                <a:cs typeface="Times New Roman"/>
              </a:rPr>
              <a:t>Streptococcus  E.coli, Salmonella, anaerobes  </a:t>
            </a:r>
            <a:r>
              <a:rPr sz="1800" b="1" spc="-5" dirty="0">
                <a:latin typeface="Times New Roman"/>
                <a:cs typeface="Times New Roman"/>
              </a:rPr>
              <a:t>Tx: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0110" y="5142738"/>
            <a:ext cx="167640" cy="5156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100" spc="515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1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100" spc="515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8089" y="5195570"/>
            <a:ext cx="1904364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Times New Roman"/>
                <a:cs typeface="Times New Roman"/>
              </a:rPr>
              <a:t>Splenectomy </a:t>
            </a:r>
            <a:r>
              <a:rPr sz="1600" b="1" i="1" dirty="0">
                <a:latin typeface="Times New Roman"/>
                <a:cs typeface="Times New Roman"/>
              </a:rPr>
              <a:t>+ </a:t>
            </a:r>
            <a:r>
              <a:rPr sz="1600" b="1" i="1" spc="-5" dirty="0">
                <a:latin typeface="Times New Roman"/>
                <a:cs typeface="Times New Roman"/>
              </a:rPr>
              <a:t>IV</a:t>
            </a:r>
            <a:r>
              <a:rPr sz="1600" b="1" i="1" spc="-10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Abx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Times New Roman"/>
                <a:cs typeface="Times New Roman"/>
              </a:rPr>
              <a:t>Percutaneous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drainage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95800" y="228600"/>
            <a:ext cx="44958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8200" y="3733800"/>
            <a:ext cx="44958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7340"/>
            <a:ext cx="5217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TRUMATIC</a:t>
            </a:r>
            <a:r>
              <a:rPr sz="3600" spc="-90" dirty="0"/>
              <a:t> </a:t>
            </a:r>
            <a:r>
              <a:rPr sz="3600" spc="-5" dirty="0"/>
              <a:t>MANGMENT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800600" y="1828800"/>
            <a:ext cx="4191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828800"/>
            <a:ext cx="481965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4540"/>
            <a:ext cx="61410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i="0" spc="-5" dirty="0">
                <a:latin typeface="Times New Roman"/>
                <a:cs typeface="Times New Roman"/>
              </a:rPr>
              <a:t>AAST splenic </a:t>
            </a:r>
            <a:r>
              <a:rPr sz="3900" i="0" spc="-10" dirty="0">
                <a:latin typeface="Times New Roman"/>
                <a:cs typeface="Times New Roman"/>
              </a:rPr>
              <a:t>injury</a:t>
            </a:r>
            <a:r>
              <a:rPr sz="3900" i="0" spc="-75" dirty="0">
                <a:latin typeface="Times New Roman"/>
                <a:cs typeface="Times New Roman"/>
              </a:rPr>
              <a:t> </a:t>
            </a:r>
            <a:r>
              <a:rPr sz="3900" i="0" spc="-5" dirty="0">
                <a:latin typeface="Times New Roman"/>
                <a:cs typeface="Times New Roman"/>
              </a:rPr>
              <a:t>grading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0708" y="2045211"/>
            <a:ext cx="6164917" cy="358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0" marR="5080" indent="-2508250">
              <a:lnSpc>
                <a:spcPct val="100000"/>
              </a:lnSpc>
              <a:spcBef>
                <a:spcPts val="100"/>
              </a:spcBef>
            </a:pPr>
            <a:r>
              <a:rPr dirty="0"/>
              <a:t>Nonoperative </a:t>
            </a:r>
            <a:r>
              <a:rPr spc="-5" dirty="0"/>
              <a:t>Management </a:t>
            </a:r>
            <a:r>
              <a:rPr dirty="0"/>
              <a:t>of </a:t>
            </a:r>
            <a:r>
              <a:rPr spc="-5" dirty="0"/>
              <a:t>Splenic  </a:t>
            </a:r>
            <a:r>
              <a:rPr i="1" spc="-5" dirty="0"/>
              <a:t>Trauma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76400"/>
            <a:ext cx="5956935" cy="17919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Indications for initial nonoperative</a:t>
            </a:r>
            <a:r>
              <a:rPr sz="2400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management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hemodynamic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stability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absence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peritonitis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CT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110" y="3534409"/>
            <a:ext cx="203200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8089" y="3442970"/>
            <a:ext cx="262572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No </a:t>
            </a:r>
            <a:r>
              <a:rPr sz="2000" spc="-5" dirty="0">
                <a:latin typeface="Times New Roman"/>
                <a:cs typeface="Times New Roman"/>
              </a:rPr>
              <a:t>contrast extravasation  </a:t>
            </a:r>
            <a:r>
              <a:rPr sz="2000" dirty="0">
                <a:latin typeface="Times New Roman"/>
                <a:cs typeface="Times New Roman"/>
              </a:rPr>
              <a:t>absence of other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injuries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255770"/>
            <a:ext cx="35960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75" spc="1155" baseline="15151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475" spc="1155" baseline="15151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Transfusions </a:t>
            </a:r>
            <a:r>
              <a:rPr sz="2400" dirty="0">
                <a:latin typeface="Times New Roman"/>
                <a:cs typeface="Times New Roman"/>
              </a:rPr>
              <a:t>- &gt;2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PRBC’s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14800" y="2835910"/>
            <a:ext cx="5029200" cy="4022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53440"/>
            <a:ext cx="6727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Protocol </a:t>
            </a:r>
            <a:r>
              <a:rPr dirty="0"/>
              <a:t>for Nonoperative</a:t>
            </a:r>
            <a:r>
              <a:rPr spc="-1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22120"/>
            <a:ext cx="13627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Times New Roman"/>
                <a:cs typeface="Times New Roman"/>
              </a:rPr>
              <a:t>Grade I &amp;</a:t>
            </a:r>
            <a:r>
              <a:rPr sz="2000" b="1" i="1" spc="-8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II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8660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2059940"/>
            <a:ext cx="4057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Awake + </a:t>
            </a:r>
            <a:r>
              <a:rPr sz="2000" spc="-5" dirty="0">
                <a:latin typeface="Times New Roman"/>
                <a:cs typeface="Times New Roman"/>
              </a:rPr>
              <a:t>alert, isolated </a:t>
            </a:r>
            <a:r>
              <a:rPr sz="2000" dirty="0">
                <a:latin typeface="Times New Roman"/>
                <a:cs typeface="Times New Roman"/>
              </a:rPr>
              <a:t>injury 2-3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110" y="242442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8089" y="2397759"/>
            <a:ext cx="2320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monitored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observation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9360" y="2642362"/>
            <a:ext cx="194310" cy="98551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2730" y="2702560"/>
            <a:ext cx="4923790" cy="98551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900" spc="-5" dirty="0">
                <a:latin typeface="Times New Roman"/>
                <a:cs typeface="Times New Roman"/>
              </a:rPr>
              <a:t>serial </a:t>
            </a:r>
            <a:r>
              <a:rPr sz="1900" spc="-10" dirty="0">
                <a:latin typeface="Times New Roman"/>
                <a:cs typeface="Times New Roman"/>
              </a:rPr>
              <a:t>abdominal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exams</a:t>
            </a: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10500"/>
              </a:lnSpc>
            </a:pPr>
            <a:r>
              <a:rPr sz="1900" dirty="0">
                <a:latin typeface="Times New Roman"/>
                <a:cs typeface="Times New Roman"/>
              </a:rPr>
              <a:t>If </a:t>
            </a:r>
            <a:r>
              <a:rPr sz="1900" spc="-10" dirty="0">
                <a:latin typeface="Times New Roman"/>
                <a:cs typeface="Times New Roman"/>
              </a:rPr>
              <a:t>remain </a:t>
            </a:r>
            <a:r>
              <a:rPr sz="1900" spc="-5" dirty="0">
                <a:latin typeface="Times New Roman"/>
                <a:cs typeface="Times New Roman"/>
              </a:rPr>
              <a:t>stable and </a:t>
            </a:r>
            <a:r>
              <a:rPr sz="1900" spc="-10" dirty="0">
                <a:latin typeface="Times New Roman"/>
                <a:cs typeface="Times New Roman"/>
              </a:rPr>
              <a:t>asymptomatic </a:t>
            </a:r>
            <a:r>
              <a:rPr sz="1900" dirty="0">
                <a:latin typeface="Times New Roman"/>
                <a:cs typeface="Times New Roman"/>
              </a:rPr>
              <a:t>– </a:t>
            </a:r>
            <a:r>
              <a:rPr sz="1900" spc="-5" dirty="0">
                <a:latin typeface="Times New Roman"/>
                <a:cs typeface="Times New Roman"/>
              </a:rPr>
              <a:t>D/C </a:t>
            </a:r>
            <a:r>
              <a:rPr sz="1900" dirty="0">
                <a:latin typeface="Times New Roman"/>
                <a:cs typeface="Times New Roman"/>
              </a:rPr>
              <a:t>in 5 </a:t>
            </a:r>
            <a:r>
              <a:rPr sz="1900" spc="-5" dirty="0">
                <a:latin typeface="Times New Roman"/>
                <a:cs typeface="Times New Roman"/>
              </a:rPr>
              <a:t>days  </a:t>
            </a:r>
            <a:r>
              <a:rPr sz="1900" dirty="0">
                <a:latin typeface="Times New Roman"/>
                <a:cs typeface="Times New Roman"/>
              </a:rPr>
              <a:t>F/U </a:t>
            </a:r>
            <a:r>
              <a:rPr sz="1900" spc="-10" dirty="0">
                <a:latin typeface="Times New Roman"/>
                <a:cs typeface="Times New Roman"/>
              </a:rPr>
              <a:t>CT </a:t>
            </a:r>
            <a:r>
              <a:rPr sz="1900" spc="-5" dirty="0">
                <a:latin typeface="Times New Roman"/>
                <a:cs typeface="Times New Roman"/>
              </a:rPr>
              <a:t>scan </a:t>
            </a:r>
            <a:r>
              <a:rPr sz="1900" dirty="0">
                <a:latin typeface="Times New Roman"/>
                <a:cs typeface="Times New Roman"/>
              </a:rPr>
              <a:t>in 4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wks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372364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8089" y="3695700"/>
            <a:ext cx="5140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Avoid </a:t>
            </a:r>
            <a:r>
              <a:rPr sz="2000" spc="-5" dirty="0">
                <a:latin typeface="Times New Roman"/>
                <a:cs typeface="Times New Roman"/>
              </a:rPr>
              <a:t>prophylactic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therapeutic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heparinization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06145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839" y="4033520"/>
            <a:ext cx="1991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Times New Roman"/>
                <a:cs typeface="Times New Roman"/>
              </a:rPr>
              <a:t>Grade </a:t>
            </a:r>
            <a:r>
              <a:rPr sz="2000" b="1" i="1" spc="-5" dirty="0">
                <a:latin typeface="Times New Roman"/>
                <a:cs typeface="Times New Roman"/>
              </a:rPr>
              <a:t>III, IV, </a:t>
            </a:r>
            <a:r>
              <a:rPr sz="2000" b="1" i="1" dirty="0">
                <a:latin typeface="Times New Roman"/>
                <a:cs typeface="Times New Roman"/>
              </a:rPr>
              <a:t>&amp;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V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110" y="4281423"/>
            <a:ext cx="185420" cy="123952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8089" y="4338319"/>
            <a:ext cx="3630295" cy="123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4380">
              <a:lnSpc>
                <a:spcPct val="1106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Monitored observation </a:t>
            </a:r>
            <a:r>
              <a:rPr sz="1800" dirty="0">
                <a:latin typeface="Times New Roman"/>
                <a:cs typeface="Times New Roman"/>
              </a:rPr>
              <a:t>x5 days  </a:t>
            </a:r>
            <a:r>
              <a:rPr sz="1800" spc="-5" dirty="0">
                <a:latin typeface="Times New Roman"/>
                <a:cs typeface="Times New Roman"/>
              </a:rPr>
              <a:t>Repeat CT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scan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" dirty="0">
                <a:latin typeface="Times New Roman"/>
                <a:cs typeface="Times New Roman"/>
              </a:rPr>
              <a:t>Transfer to </a:t>
            </a:r>
            <a:r>
              <a:rPr sz="1800" dirty="0">
                <a:latin typeface="Times New Roman"/>
                <a:cs typeface="Times New Roman"/>
              </a:rPr>
              <a:t>floor if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stable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" dirty="0">
                <a:latin typeface="Times New Roman"/>
                <a:cs typeface="Times New Roman"/>
              </a:rPr>
              <a:t>F/U CT scan in </a:t>
            </a:r>
            <a:r>
              <a:rPr sz="1800" dirty="0">
                <a:latin typeface="Times New Roman"/>
                <a:cs typeface="Times New Roman"/>
              </a:rPr>
              <a:t>6-8 </a:t>
            </a:r>
            <a:r>
              <a:rPr sz="1800" spc="-5" dirty="0">
                <a:latin typeface="Times New Roman"/>
                <a:cs typeface="Times New Roman"/>
              </a:rPr>
              <a:t>wks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discharge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91200" y="4343400"/>
            <a:ext cx="33528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929" y="764540"/>
            <a:ext cx="29718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-5" dirty="0">
                <a:latin typeface="Times New Roman"/>
                <a:cs typeface="Times New Roman"/>
              </a:rPr>
              <a:t>Splenorrhaphy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752600"/>
            <a:ext cx="278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75" spc="1155" baseline="15151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475" spc="1155" baseline="15151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Topical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Hemostasis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509" y="220852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9489" y="2181859"/>
            <a:ext cx="2256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Small </a:t>
            </a:r>
            <a:r>
              <a:rPr sz="2000" dirty="0">
                <a:latin typeface="Times New Roman"/>
                <a:cs typeface="Times New Roman"/>
              </a:rPr>
              <a:t>injuries (I &amp;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II)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0760" y="2573019"/>
            <a:ext cx="194310" cy="1625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130" y="2486660"/>
            <a:ext cx="2024380" cy="177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Bovie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electrocautery  Argon beam  Gelfoam</a:t>
            </a:r>
            <a:endParaRPr sz="1900">
              <a:latin typeface="Times New Roman"/>
              <a:cs typeface="Times New Roman"/>
            </a:endParaRPr>
          </a:p>
          <a:p>
            <a:pPr marL="12700" marR="1200785">
              <a:lnSpc>
                <a:spcPct val="120600"/>
              </a:lnSpc>
              <a:spcBef>
                <a:spcPts val="10"/>
              </a:spcBef>
            </a:pPr>
            <a:r>
              <a:rPr sz="1900" dirty="0">
                <a:latin typeface="Times New Roman"/>
                <a:cs typeface="Times New Roman"/>
              </a:rPr>
              <a:t>S</a:t>
            </a:r>
            <a:r>
              <a:rPr sz="1900" spc="-10" dirty="0">
                <a:latin typeface="Times New Roman"/>
                <a:cs typeface="Times New Roman"/>
              </a:rPr>
              <a:t>u</a:t>
            </a:r>
            <a:r>
              <a:rPr sz="1900" spc="5" dirty="0">
                <a:latin typeface="Times New Roman"/>
                <a:cs typeface="Times New Roman"/>
              </a:rPr>
              <a:t>r</a:t>
            </a:r>
            <a:r>
              <a:rPr sz="1900" dirty="0">
                <a:latin typeface="Times New Roman"/>
                <a:cs typeface="Times New Roman"/>
              </a:rPr>
              <a:t>gi</a:t>
            </a:r>
            <a:r>
              <a:rPr sz="1900" spc="-15" dirty="0">
                <a:latin typeface="Times New Roman"/>
                <a:cs typeface="Times New Roman"/>
              </a:rPr>
              <a:t>c</a:t>
            </a:r>
            <a:r>
              <a:rPr sz="1900" dirty="0">
                <a:latin typeface="Times New Roman"/>
                <a:cs typeface="Times New Roman"/>
              </a:rPr>
              <a:t>al  </a:t>
            </a:r>
            <a:r>
              <a:rPr sz="1900" spc="-5" dirty="0">
                <a:latin typeface="Times New Roman"/>
                <a:cs typeface="Times New Roman"/>
              </a:rPr>
              <a:t>Avitene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310379"/>
            <a:ext cx="4518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75" spc="1155" baseline="15151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475" spc="1155" baseline="15151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Suture </a:t>
            </a:r>
            <a:r>
              <a:rPr sz="2400" dirty="0">
                <a:latin typeface="Times New Roman"/>
                <a:cs typeface="Times New Roman"/>
              </a:rPr>
              <a:t>Repair &amp; Partial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Resection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1509" y="4766309"/>
            <a:ext cx="203200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9489" y="4676140"/>
            <a:ext cx="248412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Segmental </a:t>
            </a:r>
            <a:r>
              <a:rPr sz="2000" dirty="0">
                <a:latin typeface="Times New Roman"/>
                <a:cs typeface="Times New Roman"/>
              </a:rPr>
              <a:t>blood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supply  </a:t>
            </a:r>
            <a:r>
              <a:rPr sz="2000" spc="-5" dirty="0">
                <a:latin typeface="Times New Roman"/>
                <a:cs typeface="Times New Roman"/>
              </a:rPr>
              <a:t>Monofilament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sutures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0760" y="5499100"/>
            <a:ext cx="1943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4130" y="5472429"/>
            <a:ext cx="36137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Pledgeted horizontal </a:t>
            </a:r>
            <a:r>
              <a:rPr sz="1900" spc="-10" dirty="0">
                <a:latin typeface="Times New Roman"/>
                <a:cs typeface="Times New Roman"/>
              </a:rPr>
              <a:t>mattress</a:t>
            </a:r>
            <a:r>
              <a:rPr sz="1900" spc="-5" dirty="0">
                <a:latin typeface="Times New Roman"/>
                <a:cs typeface="Times New Roman"/>
              </a:rPr>
              <a:t> sutures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10200" y="1447800"/>
            <a:ext cx="37338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4540"/>
            <a:ext cx="297116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-5" dirty="0">
                <a:latin typeface="Times New Roman"/>
                <a:cs typeface="Times New Roman"/>
              </a:rPr>
              <a:t>Splenorrhaphy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1524000"/>
            <a:ext cx="3048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606298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267200"/>
            <a:ext cx="495300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4419600"/>
            <a:ext cx="4011929" cy="2438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1929" y="764540"/>
            <a:ext cx="29718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i="1" spc="-5" dirty="0">
                <a:solidFill>
                  <a:srgbClr val="330066"/>
                </a:solidFill>
                <a:latin typeface="Times New Roman"/>
                <a:cs typeface="Times New Roman"/>
              </a:rPr>
              <a:t>Splenorrhaphy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09420"/>
            <a:ext cx="732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4888865" algn="l"/>
              </a:tabLst>
            </a:pPr>
            <a:r>
              <a:rPr sz="2475" spc="1155" baseline="15151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475" spc="1155" baseline="15151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Mesh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Splenorrhaphy	Autotransplantation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67000"/>
            <a:ext cx="44958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2667000"/>
            <a:ext cx="4114800" cy="392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4540"/>
            <a:ext cx="1869439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/>
              <a:t>An</a:t>
            </a:r>
            <a:r>
              <a:rPr sz="3900" dirty="0"/>
              <a:t>a</a:t>
            </a:r>
            <a:r>
              <a:rPr sz="3900" spc="-5" dirty="0"/>
              <a:t>t</a:t>
            </a:r>
            <a:r>
              <a:rPr sz="3900" dirty="0"/>
              <a:t>omy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3733800" cy="260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1066800"/>
            <a:ext cx="32385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3886200"/>
            <a:ext cx="87630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4540"/>
            <a:ext cx="515366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i="0" spc="-5" dirty="0">
                <a:latin typeface="Times New Roman"/>
                <a:cs typeface="Times New Roman"/>
              </a:rPr>
              <a:t>Laproscopic</a:t>
            </a:r>
            <a:r>
              <a:rPr sz="3900" i="0" spc="-75" dirty="0">
                <a:latin typeface="Times New Roman"/>
                <a:cs typeface="Times New Roman"/>
              </a:rPr>
              <a:t> </a:t>
            </a:r>
            <a:r>
              <a:rPr sz="3900" i="0" spc="-5" dirty="0">
                <a:latin typeface="Times New Roman"/>
                <a:cs typeface="Times New Roman"/>
              </a:rPr>
              <a:t>splenetomy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55208" y="1981200"/>
            <a:ext cx="3008375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0" y="1447800"/>
            <a:ext cx="23622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47800"/>
            <a:ext cx="3429000" cy="541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4540"/>
            <a:ext cx="36937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i="0" spc="-10" dirty="0">
                <a:latin typeface="Times New Roman"/>
                <a:cs typeface="Times New Roman"/>
              </a:rPr>
              <a:t>Open</a:t>
            </a:r>
            <a:r>
              <a:rPr sz="3900" i="0" spc="-90" dirty="0">
                <a:latin typeface="Times New Roman"/>
                <a:cs typeface="Times New Roman"/>
              </a:rPr>
              <a:t> </a:t>
            </a:r>
            <a:r>
              <a:rPr sz="3900" i="0" spc="-5" dirty="0">
                <a:latin typeface="Times New Roman"/>
                <a:cs typeface="Times New Roman"/>
              </a:rPr>
              <a:t>splenctomy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0" y="1719579"/>
            <a:ext cx="4267200" cy="513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833879"/>
            <a:ext cx="4572000" cy="4919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730" y="764540"/>
            <a:ext cx="55352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-10" dirty="0">
                <a:latin typeface="Times New Roman"/>
                <a:cs typeface="Times New Roman"/>
              </a:rPr>
              <a:t>Splenectomy</a:t>
            </a:r>
            <a:r>
              <a:rPr sz="3900" b="0" spc="-25" dirty="0">
                <a:latin typeface="Times New Roman"/>
                <a:cs typeface="Times New Roman"/>
              </a:rPr>
              <a:t> </a:t>
            </a:r>
            <a:r>
              <a:rPr sz="3900" b="0" spc="-5" dirty="0">
                <a:latin typeface="Times New Roman"/>
                <a:cs typeface="Times New Roman"/>
              </a:rPr>
              <a:t>Complications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76400"/>
            <a:ext cx="5238115" cy="223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LLL atelectasis, pneumonia,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effusion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Hemorrhage (mostly 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laparoscopic)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Intraabdominal abscess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(LUQ)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Pancreatitis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fistula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formation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DVT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PVT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110" y="397637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8089" y="3948429"/>
            <a:ext cx="64128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Hemolytic </a:t>
            </a:r>
            <a:r>
              <a:rPr sz="2000" spc="-10" dirty="0">
                <a:latin typeface="Times New Roman"/>
                <a:cs typeface="Times New Roman"/>
              </a:rPr>
              <a:t>anemia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myeloproliferative </a:t>
            </a:r>
            <a:r>
              <a:rPr sz="2000" dirty="0">
                <a:latin typeface="Times New Roman"/>
                <a:cs typeface="Times New Roman"/>
              </a:rPr>
              <a:t>dz </a:t>
            </a:r>
            <a:r>
              <a:rPr sz="2000" spc="-5" dirty="0">
                <a:latin typeface="Times New Roman"/>
                <a:cs typeface="Times New Roman"/>
              </a:rPr>
              <a:t>with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splenomegaly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329429"/>
            <a:ext cx="797750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75" spc="1155" baseline="15151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475" spc="1155" baseline="15151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2400" i="1" spc="-5" dirty="0">
                <a:latin typeface="Times New Roman"/>
                <a:cs typeface="Times New Roman"/>
              </a:rPr>
              <a:t>OPSI </a:t>
            </a:r>
            <a:r>
              <a:rPr sz="2400" i="1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An </a:t>
            </a:r>
            <a:r>
              <a:rPr sz="2400" b="1" spc="-5" dirty="0">
                <a:latin typeface="Times New Roman"/>
                <a:cs typeface="Times New Roman"/>
              </a:rPr>
              <a:t>overwhelming post-splenectomy infection </a:t>
            </a:r>
            <a:r>
              <a:rPr sz="2400" dirty="0">
                <a:latin typeface="Times New Roman"/>
                <a:cs typeface="Times New Roman"/>
              </a:rPr>
              <a:t>is a  rare but rapidly </a:t>
            </a:r>
            <a:r>
              <a:rPr sz="2400" spc="-5" dirty="0">
                <a:latin typeface="Times New Roman"/>
                <a:cs typeface="Times New Roman"/>
              </a:rPr>
              <a:t>fatal infection </a:t>
            </a:r>
            <a:r>
              <a:rPr sz="2400" dirty="0">
                <a:latin typeface="Times New Roman"/>
                <a:cs typeface="Times New Roman"/>
              </a:rPr>
              <a:t>occurring in individuals  </a:t>
            </a:r>
            <a:r>
              <a:rPr sz="2400" spc="-5" dirty="0">
                <a:latin typeface="Times New Roman"/>
                <a:cs typeface="Times New Roman"/>
              </a:rPr>
              <a:t>following removal of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spleen</a:t>
            </a:r>
            <a:r>
              <a:rPr sz="2400" spc="-5" dirty="0">
                <a:latin typeface="Times New Roman"/>
                <a:cs typeface="Times New Roman"/>
              </a:rPr>
              <a:t>.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infections </a:t>
            </a:r>
            <a:r>
              <a:rPr sz="2400" dirty="0">
                <a:latin typeface="Times New Roman"/>
                <a:cs typeface="Times New Roman"/>
              </a:rPr>
              <a:t>are typically  characterized by either </a:t>
            </a:r>
            <a:r>
              <a:rPr sz="2400" spc="-5" dirty="0">
                <a:latin typeface="Times New Roman"/>
                <a:cs typeface="Times New Roman"/>
              </a:rPr>
              <a:t>meningitis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sepsis, and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caused by  encapsulated organisms </a:t>
            </a:r>
            <a:r>
              <a:rPr sz="2400" dirty="0">
                <a:latin typeface="Times New Roman"/>
                <a:cs typeface="Times New Roman"/>
              </a:rPr>
              <a:t>including </a:t>
            </a:r>
            <a:r>
              <a:rPr sz="2400" spc="-5" dirty="0">
                <a:latin typeface="Times New Roman"/>
                <a:cs typeface="Times New Roman"/>
              </a:rPr>
              <a:t>Streptococcus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pneumoniae.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6689" y="764540"/>
            <a:ext cx="554037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spc="-5" dirty="0">
                <a:latin typeface="Times New Roman"/>
                <a:cs typeface="Times New Roman"/>
              </a:rPr>
              <a:t>Splenectomy</a:t>
            </a:r>
            <a:r>
              <a:rPr sz="3900" b="0" spc="-40" dirty="0">
                <a:latin typeface="Times New Roman"/>
                <a:cs typeface="Times New Roman"/>
              </a:rPr>
              <a:t> </a:t>
            </a:r>
            <a:r>
              <a:rPr sz="3900" b="0" spc="-5" dirty="0">
                <a:latin typeface="Times New Roman"/>
                <a:cs typeface="Times New Roman"/>
              </a:rPr>
              <a:t>Complications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61159"/>
            <a:ext cx="851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Times New Roman"/>
                <a:cs typeface="Times New Roman"/>
              </a:rPr>
              <a:t>OPSI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110" y="2053590"/>
            <a:ext cx="203200" cy="64008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110" y="411225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206500">
              <a:lnSpc>
                <a:spcPct val="100800"/>
              </a:lnSpc>
              <a:spcBef>
                <a:spcPts val="80"/>
              </a:spcBef>
            </a:pPr>
            <a:r>
              <a:rPr dirty="0"/>
              <a:t>Incidence ≈1% (up </a:t>
            </a:r>
            <a:r>
              <a:rPr spc="-5" dirty="0"/>
              <a:t>to </a:t>
            </a:r>
            <a:r>
              <a:rPr dirty="0"/>
              <a:t>5%); 50% </a:t>
            </a:r>
            <a:r>
              <a:rPr spc="-5" dirty="0"/>
              <a:t>Mortality  Risk</a:t>
            </a:r>
            <a:r>
              <a:rPr dirty="0"/>
              <a:t> factors</a:t>
            </a:r>
          </a:p>
          <a:p>
            <a:pPr marL="307340" indent="-293370">
              <a:lnSpc>
                <a:spcPct val="100000"/>
              </a:lnSpc>
              <a:spcBef>
                <a:spcPts val="20"/>
              </a:spcBef>
              <a:buClr>
                <a:srgbClr val="CCCC00"/>
              </a:buClr>
              <a:buSzPct val="70454"/>
              <a:buFont typeface="Symbol"/>
              <a:buChar char=""/>
              <a:tabLst>
                <a:tab pos="307340" algn="l"/>
              </a:tabLst>
            </a:pPr>
            <a:r>
              <a:rPr sz="2200" spc="-5" dirty="0"/>
              <a:t>Children </a:t>
            </a:r>
            <a:r>
              <a:rPr sz="2200" dirty="0"/>
              <a:t>&lt; 15 yrs old</a:t>
            </a:r>
            <a:endParaRPr sz="2200"/>
          </a:p>
          <a:p>
            <a:pPr marL="307340" indent="-293370">
              <a:lnSpc>
                <a:spcPct val="100000"/>
              </a:lnSpc>
              <a:spcBef>
                <a:spcPts val="20"/>
              </a:spcBef>
              <a:buClr>
                <a:srgbClr val="CCCC00"/>
              </a:buClr>
              <a:buSzPct val="70454"/>
              <a:buFont typeface="Symbol"/>
              <a:buChar char=""/>
              <a:tabLst>
                <a:tab pos="307340" algn="l"/>
              </a:tabLst>
            </a:pPr>
            <a:r>
              <a:rPr sz="2200" spc="-5" dirty="0"/>
              <a:t>Immunosupression</a:t>
            </a:r>
            <a:endParaRPr sz="2200"/>
          </a:p>
          <a:p>
            <a:pPr marL="307340" indent="-293370">
              <a:lnSpc>
                <a:spcPct val="100000"/>
              </a:lnSpc>
              <a:spcBef>
                <a:spcPts val="20"/>
              </a:spcBef>
              <a:buClr>
                <a:srgbClr val="CCCC00"/>
              </a:buClr>
              <a:buSzPct val="70454"/>
              <a:buFont typeface="Symbol"/>
              <a:buChar char=""/>
              <a:tabLst>
                <a:tab pos="307340" algn="l"/>
              </a:tabLst>
            </a:pPr>
            <a:r>
              <a:rPr sz="2200" spc="-5" dirty="0"/>
              <a:t>Hematologic </a:t>
            </a:r>
            <a:r>
              <a:rPr sz="2200" dirty="0"/>
              <a:t>dz </a:t>
            </a:r>
            <a:r>
              <a:rPr sz="2200" spc="-5" dirty="0"/>
              <a:t>(</a:t>
            </a:r>
            <a:r>
              <a:rPr sz="2200" b="1" i="1" spc="-5" dirty="0">
                <a:latin typeface="Times New Roman"/>
                <a:cs typeface="Times New Roman"/>
              </a:rPr>
              <a:t>thalassemia</a:t>
            </a:r>
            <a:r>
              <a:rPr sz="2200" spc="-5" dirty="0"/>
              <a:t>, SCD,</a:t>
            </a:r>
            <a:r>
              <a:rPr sz="2200" spc="-25" dirty="0"/>
              <a:t> </a:t>
            </a:r>
            <a:r>
              <a:rPr sz="2200" spc="-5" dirty="0"/>
              <a:t>etc)</a:t>
            </a:r>
            <a:endParaRPr sz="2200">
              <a:latin typeface="Times New Roman"/>
              <a:cs typeface="Times New Roman"/>
            </a:endParaRPr>
          </a:p>
          <a:p>
            <a:pPr marL="307340" indent="-293370">
              <a:lnSpc>
                <a:spcPct val="100000"/>
              </a:lnSpc>
              <a:spcBef>
                <a:spcPts val="20"/>
              </a:spcBef>
              <a:buClr>
                <a:srgbClr val="CCCC00"/>
              </a:buClr>
              <a:buSzPct val="70454"/>
              <a:buFont typeface="Symbol"/>
              <a:buChar char=""/>
              <a:tabLst>
                <a:tab pos="307340" algn="l"/>
              </a:tabLst>
            </a:pPr>
            <a:r>
              <a:rPr sz="2200" spc="-5" dirty="0"/>
              <a:t>Highest within </a:t>
            </a:r>
            <a:r>
              <a:rPr sz="2200" dirty="0"/>
              <a:t>the </a:t>
            </a:r>
            <a:r>
              <a:rPr sz="2200" spc="-5" dirty="0"/>
              <a:t>first </a:t>
            </a:r>
            <a:r>
              <a:rPr sz="2200" dirty="0"/>
              <a:t>2 yrs </a:t>
            </a:r>
            <a:r>
              <a:rPr sz="2200" spc="-5" dirty="0"/>
              <a:t>post</a:t>
            </a:r>
            <a:r>
              <a:rPr sz="2200" spc="-40" dirty="0"/>
              <a:t> </a:t>
            </a:r>
            <a:r>
              <a:rPr sz="2200" spc="-5" dirty="0"/>
              <a:t>splenectomy</a:t>
            </a:r>
            <a:endParaRPr sz="22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b="1" i="1" spc="-5" dirty="0">
                <a:latin typeface="Times New Roman"/>
                <a:cs typeface="Times New Roman"/>
              </a:rPr>
              <a:t>Pnemococcus, H.influenza,</a:t>
            </a:r>
            <a:r>
              <a:rPr b="1" i="1" spc="1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meningococcus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9360" y="4418329"/>
            <a:ext cx="1943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2730" y="4391659"/>
            <a:ext cx="41941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vaccination 7-14 </a:t>
            </a:r>
            <a:r>
              <a:rPr sz="1900" dirty="0">
                <a:latin typeface="Times New Roman"/>
                <a:cs typeface="Times New Roman"/>
              </a:rPr>
              <a:t>days </a:t>
            </a:r>
            <a:r>
              <a:rPr sz="1900" spc="-5" dirty="0">
                <a:latin typeface="Times New Roman"/>
                <a:cs typeface="Times New Roman"/>
              </a:rPr>
              <a:t>prior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splenectomy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110" y="4618989"/>
            <a:ext cx="203200" cy="6375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8089" y="4683759"/>
            <a:ext cx="6730365" cy="6375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000" spc="-5" dirty="0">
                <a:latin typeface="Times New Roman"/>
                <a:cs typeface="Times New Roman"/>
              </a:rPr>
              <a:t>Pneumovax booster </a:t>
            </a:r>
            <a:r>
              <a:rPr sz="2000" dirty="0">
                <a:latin typeface="Times New Roman"/>
                <a:cs typeface="Times New Roman"/>
              </a:rPr>
              <a:t>Q5yrs and annual H.influenza </a:t>
            </a:r>
            <a:r>
              <a:rPr sz="2000" spc="-5" dirty="0">
                <a:latin typeface="Times New Roman"/>
                <a:cs typeface="Times New Roman"/>
              </a:rPr>
              <a:t>immunizations  </a:t>
            </a:r>
            <a:r>
              <a:rPr sz="2000" dirty="0">
                <a:latin typeface="Times New Roman"/>
                <a:cs typeface="Times New Roman"/>
              </a:rPr>
              <a:t>Abx </a:t>
            </a:r>
            <a:r>
              <a:rPr sz="2000" spc="-5" dirty="0">
                <a:latin typeface="Times New Roman"/>
                <a:cs typeface="Times New Roman"/>
              </a:rPr>
              <a:t>prophylaxis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children </a:t>
            </a:r>
            <a:r>
              <a:rPr sz="2000" dirty="0">
                <a:latin typeface="Times New Roman"/>
                <a:cs typeface="Times New Roman"/>
              </a:rPr>
              <a:t>x2 yrs post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splenectomy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610" y="138429"/>
            <a:ext cx="8782050" cy="6581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7420" y="4925059"/>
            <a:ext cx="209042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4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End  Thanks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600200"/>
            <a:ext cx="584962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143000"/>
            <a:ext cx="8839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872490"/>
            <a:ext cx="6551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Splenectomy for Hematologic</a:t>
            </a:r>
            <a:r>
              <a:rPr spc="-55" dirty="0"/>
              <a:t> </a:t>
            </a:r>
            <a:r>
              <a:rPr dirty="0"/>
              <a:t>Diseases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94559"/>
            <a:ext cx="4719320" cy="304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Rarely </a:t>
            </a:r>
            <a:r>
              <a:rPr sz="2400" dirty="0">
                <a:latin typeface="Times New Roman"/>
                <a:cs typeface="Times New Roman"/>
              </a:rPr>
              <a:t>cures 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0066"/>
              </a:buClr>
              <a:buFont typeface="Symbol"/>
              <a:buChar char="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Alleviates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symptoms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0066"/>
              </a:buClr>
              <a:buFont typeface="Symbol"/>
              <a:buChar char="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Corrects hematologic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abnormalities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0066"/>
              </a:buClr>
              <a:buFont typeface="Symbol"/>
              <a:buChar char="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Staging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Diagnosis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1784270"/>
            <a:ext cx="3886200" cy="2721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872490"/>
            <a:ext cx="6551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Splenectomy for Hematologic</a:t>
            </a:r>
            <a:r>
              <a:rPr spc="-55" dirty="0"/>
              <a:t> </a:t>
            </a:r>
            <a:r>
              <a:rPr dirty="0"/>
              <a:t>Diseases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65181"/>
            <a:ext cx="6869430" cy="9804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12215">
              <a:lnSpc>
                <a:spcPct val="100000"/>
              </a:lnSpc>
              <a:spcBef>
                <a:spcPts val="785"/>
              </a:spcBef>
            </a:pPr>
            <a:r>
              <a:rPr sz="2800" i="1" spc="-5" dirty="0">
                <a:latin typeface="Times New Roman"/>
                <a:cs typeface="Times New Roman"/>
              </a:rPr>
              <a:t>Autoimmune Hemolytic Anemia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(AIHA)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354965" algn="l"/>
              </a:tabLst>
            </a:pPr>
            <a:r>
              <a:rPr sz="2475" spc="1155" baseline="15151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475" spc="1155" baseline="15151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Choice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110" y="2711450"/>
            <a:ext cx="20320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8089" y="2620009"/>
            <a:ext cx="5137150" cy="1130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i="1" dirty="0">
                <a:latin typeface="Times New Roman"/>
                <a:cs typeface="Times New Roman"/>
              </a:rPr>
              <a:t>#1 </a:t>
            </a:r>
            <a:r>
              <a:rPr sz="2000" b="1" i="1" spc="-5" dirty="0">
                <a:latin typeface="Times New Roman"/>
                <a:cs typeface="Times New Roman"/>
              </a:rPr>
              <a:t>is Corticosteroids </a:t>
            </a:r>
            <a:r>
              <a:rPr sz="2000" b="1" i="1" dirty="0">
                <a:latin typeface="Times New Roman"/>
                <a:cs typeface="Times New Roman"/>
              </a:rPr>
              <a:t>1-2</a:t>
            </a:r>
            <a:r>
              <a:rPr sz="2000" b="1" i="1" spc="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mg/kg/day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Times New Roman"/>
                <a:cs typeface="Times New Roman"/>
              </a:rPr>
              <a:t>PRBC’s </a:t>
            </a:r>
            <a:r>
              <a:rPr sz="2000" spc="5" dirty="0">
                <a:latin typeface="Times New Roman"/>
                <a:cs typeface="Times New Roman"/>
              </a:rPr>
              <a:t>for </a:t>
            </a:r>
            <a:r>
              <a:rPr sz="2000" dirty="0">
                <a:latin typeface="Times New Roman"/>
                <a:cs typeface="Times New Roman"/>
              </a:rPr>
              <a:t>severe</a:t>
            </a:r>
            <a:r>
              <a:rPr sz="2000" spc="-10" dirty="0">
                <a:latin typeface="Times New Roman"/>
                <a:cs typeface="Times New Roman"/>
              </a:rPr>
              <a:t> anemia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b="1" i="1" dirty="0">
                <a:latin typeface="Times New Roman"/>
                <a:cs typeface="Times New Roman"/>
              </a:rPr>
              <a:t>Splenectomy </a:t>
            </a:r>
            <a:r>
              <a:rPr sz="2000" dirty="0">
                <a:latin typeface="Times New Roman"/>
                <a:cs typeface="Times New Roman"/>
              </a:rPr>
              <a:t>(80% favorable </a:t>
            </a:r>
            <a:r>
              <a:rPr sz="2000" spc="-5" dirty="0">
                <a:latin typeface="Times New Roman"/>
                <a:cs typeface="Times New Roman"/>
              </a:rPr>
              <a:t>clinical </a:t>
            </a:r>
            <a:r>
              <a:rPr sz="2000" dirty="0">
                <a:latin typeface="Times New Roman"/>
                <a:cs typeface="Times New Roman"/>
              </a:rPr>
              <a:t>response)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if: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360" y="3811270"/>
            <a:ext cx="194310" cy="5778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2730" y="3723639"/>
            <a:ext cx="3886200" cy="726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900" spc="-10" dirty="0">
                <a:latin typeface="Times New Roman"/>
                <a:cs typeface="Times New Roman"/>
              </a:rPr>
              <a:t>medical </a:t>
            </a:r>
            <a:r>
              <a:rPr sz="1900" dirty="0">
                <a:latin typeface="Times New Roman"/>
                <a:cs typeface="Times New Roman"/>
              </a:rPr>
              <a:t>tx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fails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900" spc="-5" dirty="0">
                <a:latin typeface="Times New Roman"/>
                <a:cs typeface="Times New Roman"/>
              </a:rPr>
              <a:t>Intolerance </a:t>
            </a:r>
            <a:r>
              <a:rPr sz="1900" dirty="0">
                <a:latin typeface="Times New Roman"/>
                <a:cs typeface="Times New Roman"/>
              </a:rPr>
              <a:t>to </a:t>
            </a:r>
            <a:r>
              <a:rPr sz="1900" spc="-5" dirty="0">
                <a:latin typeface="Times New Roman"/>
                <a:cs typeface="Times New Roman"/>
              </a:rPr>
              <a:t>steroids </a:t>
            </a:r>
            <a:r>
              <a:rPr sz="1900" dirty="0">
                <a:latin typeface="Times New Roman"/>
                <a:cs typeface="Times New Roman"/>
              </a:rPr>
              <a:t>or </a:t>
            </a:r>
            <a:r>
              <a:rPr sz="1900" spc="-5" dirty="0">
                <a:latin typeface="Times New Roman"/>
                <a:cs typeface="Times New Roman"/>
              </a:rPr>
              <a:t>its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side-effects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4375150"/>
            <a:ext cx="7935595" cy="183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5540">
              <a:lnSpc>
                <a:spcPts val="2875"/>
              </a:lnSpc>
              <a:spcBef>
                <a:spcPts val="100"/>
              </a:spcBef>
            </a:pPr>
            <a:r>
              <a:rPr sz="2600" i="1" spc="-5" dirty="0">
                <a:latin typeface="Times New Roman"/>
                <a:cs typeface="Times New Roman"/>
              </a:rPr>
              <a:t>Sickle </a:t>
            </a:r>
            <a:r>
              <a:rPr sz="2600" i="1" dirty="0">
                <a:latin typeface="Times New Roman"/>
                <a:cs typeface="Times New Roman"/>
              </a:rPr>
              <a:t>Cell </a:t>
            </a:r>
            <a:r>
              <a:rPr sz="2600" i="1" spc="-5" dirty="0">
                <a:latin typeface="Times New Roman"/>
                <a:cs typeface="Times New Roman"/>
              </a:rPr>
              <a:t>Disease</a:t>
            </a:r>
            <a:r>
              <a:rPr sz="2600" i="1" spc="-20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(SCD)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1870"/>
              </a:lnSpc>
            </a:pPr>
            <a:r>
              <a:rPr sz="2000" b="1" i="1" dirty="0">
                <a:latin typeface="Times New Roman"/>
                <a:cs typeface="Times New Roman"/>
              </a:rPr>
              <a:t>Splenectomy </a:t>
            </a:r>
            <a:r>
              <a:rPr sz="2000" b="1" i="1" spc="-5" dirty="0">
                <a:latin typeface="Times New Roman"/>
                <a:cs typeface="Times New Roman"/>
              </a:rPr>
              <a:t>(palliative)</a:t>
            </a:r>
            <a:endParaRPr sz="2000">
              <a:latin typeface="Times New Roman"/>
              <a:cs typeface="Times New Roman"/>
            </a:endParaRPr>
          </a:p>
          <a:p>
            <a:pPr marL="469900" marR="5080">
              <a:lnSpc>
                <a:spcPct val="79900"/>
              </a:lnSpc>
              <a:spcBef>
                <a:spcPts val="290"/>
              </a:spcBef>
            </a:pPr>
            <a:r>
              <a:rPr sz="2400" spc="-5" dirty="0">
                <a:latin typeface="Times New Roman"/>
                <a:cs typeface="Times New Roman"/>
              </a:rPr>
              <a:t>Acute </a:t>
            </a:r>
            <a:r>
              <a:rPr sz="2400" dirty="0">
                <a:latin typeface="Times New Roman"/>
                <a:cs typeface="Times New Roman"/>
              </a:rPr>
              <a:t>sequestration </a:t>
            </a:r>
            <a:r>
              <a:rPr sz="2400" spc="-5" dirty="0">
                <a:latin typeface="Times New Roman"/>
                <a:cs typeface="Times New Roman"/>
              </a:rPr>
              <a:t>crises </a:t>
            </a:r>
            <a:r>
              <a:rPr sz="2400" dirty="0">
                <a:latin typeface="Times New Roman"/>
                <a:cs typeface="Times New Roman"/>
              </a:rPr>
              <a:t>(recurrence = 40%-50% with 20%  Mortality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rate)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ts val="2010"/>
              </a:lnSpc>
            </a:pPr>
            <a:r>
              <a:rPr sz="2400" spc="-5" dirty="0">
                <a:latin typeface="Times New Roman"/>
                <a:cs typeface="Times New Roman"/>
              </a:rPr>
              <a:t>Rapid </a:t>
            </a:r>
            <a:r>
              <a:rPr sz="2400" dirty="0">
                <a:latin typeface="Times New Roman"/>
                <a:cs typeface="Times New Roman"/>
              </a:rPr>
              <a:t>hypersplenism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ts val="2590"/>
              </a:lnSpc>
            </a:pPr>
            <a:r>
              <a:rPr sz="2400" spc="-5" dirty="0">
                <a:latin typeface="Times New Roman"/>
                <a:cs typeface="Times New Roman"/>
              </a:rPr>
              <a:t>Abscess formation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384809"/>
            <a:ext cx="6551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Splenectomy for Hematologic</a:t>
            </a:r>
            <a:r>
              <a:rPr spc="-55" dirty="0"/>
              <a:t> </a:t>
            </a:r>
            <a:r>
              <a:rPr dirty="0"/>
              <a:t>Diseases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3900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70049"/>
            <a:ext cx="2279650" cy="8724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348740">
              <a:lnSpc>
                <a:spcPct val="100000"/>
              </a:lnSpc>
              <a:spcBef>
                <a:spcPts val="750"/>
              </a:spcBef>
            </a:pPr>
            <a:r>
              <a:rPr sz="2600" i="1" dirty="0">
                <a:latin typeface="Times New Roman"/>
                <a:cs typeface="Times New Roman"/>
              </a:rPr>
              <a:t>ITP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Spleen is not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enlarged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9360" y="2593340"/>
            <a:ext cx="17653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530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2730" y="2570479"/>
            <a:ext cx="25425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Times New Roman"/>
                <a:cs typeface="Times New Roman"/>
              </a:rPr>
              <a:t>Splenectomy if fail steroid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tx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6940" y="2230120"/>
            <a:ext cx="185420" cy="549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1109" y="2893059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6940" y="3223259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7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070" y="4149090"/>
            <a:ext cx="3840479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0">
              <a:lnSpc>
                <a:spcPct val="100000"/>
              </a:lnSpc>
              <a:spcBef>
                <a:spcPts val="100"/>
              </a:spcBef>
            </a:pPr>
            <a:r>
              <a:rPr sz="2600" i="1" spc="-5" dirty="0">
                <a:latin typeface="Times New Roman"/>
                <a:cs typeface="Times New Roman"/>
              </a:rPr>
              <a:t>Thalassemia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Thalassemia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major (homozygous</a:t>
            </a:r>
            <a:r>
              <a:rPr sz="2000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Splenectomy indicated</a:t>
            </a:r>
            <a:r>
              <a:rPr sz="2000" b="1" i="1" spc="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if: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Symptomatic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splenomegaly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↑ </a:t>
            </a:r>
            <a:r>
              <a:rPr sz="2000" spc="-5" dirty="0">
                <a:latin typeface="Times New Roman"/>
                <a:cs typeface="Times New Roman"/>
              </a:rPr>
              <a:t>rate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infections after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splenectomy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Risk vs.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Benefit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2150" y="1671884"/>
            <a:ext cx="4446270" cy="4987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R="109220" algn="ctr">
              <a:lnSpc>
                <a:spcPct val="100000"/>
              </a:lnSpc>
              <a:spcBef>
                <a:spcPts val="735"/>
              </a:spcBef>
            </a:pPr>
            <a:r>
              <a:rPr sz="2600" i="1" dirty="0">
                <a:latin typeface="Times New Roman"/>
                <a:cs typeface="Times New Roman"/>
              </a:rPr>
              <a:t>TTP</a:t>
            </a:r>
            <a:endParaRPr sz="2600">
              <a:latin typeface="Times New Roman"/>
              <a:cs typeface="Times New Roman"/>
            </a:endParaRPr>
          </a:p>
          <a:p>
            <a:pPr marL="57975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Times New Roman"/>
                <a:cs typeface="Times New Roman"/>
              </a:rPr>
              <a:t>Splenomegaly</a:t>
            </a:r>
            <a:endParaRPr sz="1800">
              <a:latin typeface="Times New Roman"/>
              <a:cs typeface="Times New Roman"/>
            </a:endParaRPr>
          </a:p>
          <a:p>
            <a:pPr marL="579755">
              <a:lnSpc>
                <a:spcPct val="100000"/>
              </a:lnSpc>
              <a:spcBef>
                <a:spcPts val="450"/>
              </a:spcBef>
            </a:pPr>
            <a:r>
              <a:rPr sz="1800" b="1" i="1" dirty="0">
                <a:latin typeface="Times New Roman"/>
                <a:cs typeface="Times New Roman"/>
              </a:rPr>
              <a:t>#1 </a:t>
            </a:r>
            <a:r>
              <a:rPr sz="1800" b="1" i="1" spc="-5" dirty="0">
                <a:latin typeface="Times New Roman"/>
                <a:cs typeface="Times New Roman"/>
              </a:rPr>
              <a:t>TOC</a:t>
            </a:r>
            <a:endParaRPr sz="1800">
              <a:latin typeface="Times New Roman"/>
              <a:cs typeface="Times New Roman"/>
            </a:endParaRPr>
          </a:p>
          <a:p>
            <a:pPr marL="929005">
              <a:lnSpc>
                <a:spcPct val="100000"/>
              </a:lnSpc>
              <a:spcBef>
                <a:spcPts val="45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Plasmaphoresis</a:t>
            </a:r>
            <a:endParaRPr sz="1800">
              <a:latin typeface="Times New Roman"/>
              <a:cs typeface="Times New Roman"/>
            </a:endParaRPr>
          </a:p>
          <a:p>
            <a:pPr marL="579755">
              <a:lnSpc>
                <a:spcPct val="100000"/>
              </a:lnSpc>
              <a:spcBef>
                <a:spcPts val="450"/>
              </a:spcBef>
            </a:pPr>
            <a:r>
              <a:rPr sz="1800" b="1" spc="-10" dirty="0">
                <a:latin typeface="Times New Roman"/>
                <a:cs typeface="Times New Roman"/>
              </a:rPr>
              <a:t>Splenectomy </a:t>
            </a:r>
            <a:r>
              <a:rPr sz="1800" b="1" spc="-5" dirty="0">
                <a:latin typeface="Times New Roman"/>
                <a:cs typeface="Times New Roman"/>
              </a:rPr>
              <a:t>is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#2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R="36195" algn="ctr">
              <a:lnSpc>
                <a:spcPct val="100000"/>
              </a:lnSpc>
            </a:pPr>
            <a:r>
              <a:rPr sz="2800" b="1" i="1" spc="-10" dirty="0">
                <a:latin typeface="Times New Roman"/>
                <a:cs typeface="Times New Roman"/>
              </a:rPr>
              <a:t>Red </a:t>
            </a:r>
            <a:r>
              <a:rPr sz="2800" b="1" i="1" spc="-5" dirty="0">
                <a:latin typeface="Times New Roman"/>
                <a:cs typeface="Times New Roman"/>
              </a:rPr>
              <a:t>Cell-Related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Indications</a:t>
            </a:r>
            <a:endParaRPr sz="2800">
              <a:latin typeface="Times New Roman"/>
              <a:cs typeface="Times New Roman"/>
            </a:endParaRPr>
          </a:p>
          <a:p>
            <a:pPr marR="32384" algn="ctr">
              <a:lnSpc>
                <a:spcPct val="100000"/>
              </a:lnSpc>
            </a:pPr>
            <a:r>
              <a:rPr sz="2800" i="1" spc="-5" dirty="0">
                <a:latin typeface="Times New Roman"/>
                <a:cs typeface="Times New Roman"/>
              </a:rPr>
              <a:t>Hereditary Spherocytosis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(HS)</a:t>
            </a:r>
            <a:endParaRPr sz="2800">
              <a:latin typeface="Times New Roman"/>
              <a:cs typeface="Times New Roman"/>
            </a:endParaRPr>
          </a:p>
          <a:p>
            <a:pPr marL="311150" marR="508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Most </a:t>
            </a:r>
            <a:r>
              <a:rPr sz="2000" spc="-10" dirty="0">
                <a:latin typeface="Times New Roman"/>
                <a:cs typeface="Times New Roman"/>
              </a:rPr>
              <a:t>common </a:t>
            </a:r>
            <a:r>
              <a:rPr sz="2000" spc="-5" dirty="0">
                <a:latin typeface="Times New Roman"/>
                <a:cs typeface="Times New Roman"/>
              </a:rPr>
              <a:t>type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hemolytic </a:t>
            </a:r>
            <a:r>
              <a:rPr sz="2000" spc="-10" dirty="0">
                <a:latin typeface="Times New Roman"/>
                <a:cs typeface="Times New Roman"/>
              </a:rPr>
              <a:t>anemia  </a:t>
            </a:r>
            <a:r>
              <a:rPr sz="2000" spc="-5" dirty="0">
                <a:latin typeface="Times New Roman"/>
                <a:cs typeface="Times New Roman"/>
              </a:rPr>
              <a:t>Splenomegaly </a:t>
            </a:r>
            <a:r>
              <a:rPr sz="2000" dirty="0">
                <a:latin typeface="Times New Roman"/>
                <a:cs typeface="Times New Roman"/>
              </a:rPr>
              <a:t>&amp; </a:t>
            </a:r>
            <a:r>
              <a:rPr sz="2000" spc="-5" dirty="0">
                <a:latin typeface="Times New Roman"/>
                <a:cs typeface="Times New Roman"/>
              </a:rPr>
              <a:t>Gall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stones</a:t>
            </a:r>
            <a:endParaRPr sz="200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Dx </a:t>
            </a:r>
            <a:r>
              <a:rPr sz="2000" dirty="0">
                <a:latin typeface="Times New Roman"/>
                <a:cs typeface="Times New Roman"/>
              </a:rPr>
              <a:t>by (+) </a:t>
            </a:r>
            <a:r>
              <a:rPr sz="2000" spc="-5" dirty="0">
                <a:latin typeface="Times New Roman"/>
                <a:cs typeface="Times New Roman"/>
              </a:rPr>
              <a:t>spherocytes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blood</a:t>
            </a:r>
            <a:endParaRPr sz="2000">
              <a:latin typeface="Times New Roman"/>
              <a:cs typeface="Times New Roman"/>
            </a:endParaRPr>
          </a:p>
          <a:p>
            <a:pPr marL="768350">
              <a:lnSpc>
                <a:spcPct val="100000"/>
              </a:lnSpc>
            </a:pPr>
            <a:r>
              <a:rPr sz="1900" spc="-10" dirty="0">
                <a:latin typeface="Times New Roman"/>
                <a:cs typeface="Times New Roman"/>
              </a:rPr>
              <a:t>Splenectomy </a:t>
            </a:r>
            <a:r>
              <a:rPr sz="1900" dirty="0">
                <a:latin typeface="Times New Roman"/>
                <a:cs typeface="Times New Roman"/>
              </a:rPr>
              <a:t>in </a:t>
            </a:r>
            <a:r>
              <a:rPr sz="1900" spc="-5" dirty="0">
                <a:latin typeface="Times New Roman"/>
                <a:cs typeface="Times New Roman"/>
              </a:rPr>
              <a:t>the </a:t>
            </a:r>
            <a:r>
              <a:rPr sz="1900" dirty="0">
                <a:latin typeface="Times New Roman"/>
                <a:cs typeface="Times New Roman"/>
              </a:rPr>
              <a:t>4</a:t>
            </a:r>
            <a:r>
              <a:rPr sz="1650" baseline="27777" dirty="0">
                <a:latin typeface="Times New Roman"/>
                <a:cs typeface="Times New Roman"/>
              </a:rPr>
              <a:t>th </a:t>
            </a:r>
            <a:r>
              <a:rPr sz="1900" spc="-5" dirty="0">
                <a:latin typeface="Times New Roman"/>
                <a:cs typeface="Times New Roman"/>
              </a:rPr>
              <a:t>year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life</a:t>
            </a:r>
            <a:endParaRPr sz="1900">
              <a:latin typeface="Times New Roman"/>
              <a:cs typeface="Times New Roman"/>
            </a:endParaRPr>
          </a:p>
          <a:p>
            <a:pPr marL="768350" marR="1143635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+/- cholecystectomy </a:t>
            </a:r>
            <a:r>
              <a:rPr sz="1900" dirty="0">
                <a:latin typeface="Times New Roman"/>
                <a:cs typeface="Times New Roman"/>
              </a:rPr>
              <a:t>if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(+)  cholelithiasis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872490"/>
            <a:ext cx="54013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White Cell </a:t>
            </a:r>
            <a:r>
              <a:rPr dirty="0"/>
              <a:t>- </a:t>
            </a:r>
            <a:r>
              <a:rPr spc="-5" dirty="0"/>
              <a:t>Related</a:t>
            </a:r>
            <a:r>
              <a:rPr spc="-10" dirty="0"/>
              <a:t> </a:t>
            </a:r>
            <a:r>
              <a:rPr spc="-5" dirty="0"/>
              <a:t>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85620"/>
            <a:ext cx="1280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L</a:t>
            </a:r>
            <a:r>
              <a:rPr sz="2400" b="1" i="1" dirty="0">
                <a:latin typeface="Times New Roman"/>
                <a:cs typeface="Times New Roman"/>
              </a:rPr>
              <a:t>e</a:t>
            </a:r>
            <a:r>
              <a:rPr sz="2400" b="1" i="1" spc="-10" dirty="0">
                <a:latin typeface="Times New Roman"/>
                <a:cs typeface="Times New Roman"/>
              </a:rPr>
              <a:t>u</a:t>
            </a:r>
            <a:r>
              <a:rPr sz="2400" b="1" i="1" dirty="0">
                <a:latin typeface="Times New Roman"/>
                <a:cs typeface="Times New Roman"/>
              </a:rPr>
              <a:t>ke</a:t>
            </a:r>
            <a:r>
              <a:rPr sz="2400" b="1" i="1" spc="20" dirty="0">
                <a:latin typeface="Times New Roman"/>
                <a:cs typeface="Times New Roman"/>
              </a:rPr>
              <a:t>m</a:t>
            </a:r>
            <a:r>
              <a:rPr sz="2400" b="1" i="1" dirty="0">
                <a:latin typeface="Times New Roman"/>
                <a:cs typeface="Times New Roman"/>
              </a:rPr>
              <a:t>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909" y="2242820"/>
            <a:ext cx="203200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890" y="2151379"/>
            <a:ext cx="3534410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CLL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Hairy cell leukemia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(HCL)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Times New Roman"/>
                <a:cs typeface="Times New Roman"/>
              </a:rPr>
              <a:t>Splenectomy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159" y="2974339"/>
            <a:ext cx="194310" cy="5778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5530" y="2887980"/>
            <a:ext cx="2672715" cy="101346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900" spc="-5" dirty="0">
                <a:latin typeface="Times New Roman"/>
                <a:cs typeface="Times New Roman"/>
              </a:rPr>
              <a:t>improves cytopenias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(75%)</a:t>
            </a:r>
            <a:endParaRPr sz="1900">
              <a:latin typeface="Times New Roman"/>
              <a:cs typeface="Times New Roman"/>
            </a:endParaRPr>
          </a:p>
          <a:p>
            <a:pPr marL="12700" marR="179070">
              <a:lnSpc>
                <a:spcPct val="100000"/>
              </a:lnSpc>
              <a:spcBef>
                <a:spcPts val="470"/>
              </a:spcBef>
            </a:pPr>
            <a:r>
              <a:rPr sz="1900" spc="-5" dirty="0">
                <a:latin typeface="Times New Roman"/>
                <a:cs typeface="Times New Roman"/>
              </a:rPr>
              <a:t>Ameliorates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symptomatic  </a:t>
            </a:r>
            <a:r>
              <a:rPr sz="1900" spc="-5" dirty="0">
                <a:latin typeface="Times New Roman"/>
                <a:cs typeface="Times New Roman"/>
              </a:rPr>
              <a:t>splenomegaly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394200"/>
            <a:ext cx="4415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Times New Roman"/>
                <a:cs typeface="Times New Roman"/>
              </a:rPr>
              <a:t>Non-Hodgkin’s </a:t>
            </a:r>
            <a:r>
              <a:rPr sz="2400" b="1" i="1" dirty="0">
                <a:latin typeface="Times New Roman"/>
                <a:cs typeface="Times New Roman"/>
              </a:rPr>
              <a:t>Lymphoma</a:t>
            </a:r>
            <a:r>
              <a:rPr sz="2400" b="1" i="1" spc="-5" dirty="0">
                <a:latin typeface="Times New Roman"/>
                <a:cs typeface="Times New Roman"/>
              </a:rPr>
              <a:t> (NHL)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909" y="485140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890" y="4823459"/>
            <a:ext cx="13500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Splenectomy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159" y="5214620"/>
            <a:ext cx="194310" cy="5778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5530" y="5128259"/>
            <a:ext cx="211709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Painful </a:t>
            </a:r>
            <a:r>
              <a:rPr sz="1900" spc="-10" dirty="0">
                <a:latin typeface="Times New Roman"/>
                <a:cs typeface="Times New Roman"/>
              </a:rPr>
              <a:t>splenomegaly  </a:t>
            </a:r>
            <a:r>
              <a:rPr sz="1900" spc="-5" dirty="0">
                <a:latin typeface="Times New Roman"/>
                <a:cs typeface="Times New Roman"/>
              </a:rPr>
              <a:t>Cytopenia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909" y="591820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0890" y="5890259"/>
            <a:ext cx="1957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No role for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staging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0600" y="1863090"/>
            <a:ext cx="3846195" cy="3561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Hodgkin’s</a:t>
            </a:r>
            <a:r>
              <a:rPr sz="2400" b="1" i="1" spc="-5" dirty="0">
                <a:latin typeface="Times New Roman"/>
                <a:cs typeface="Times New Roman"/>
              </a:rPr>
              <a:t> Disease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Current </a:t>
            </a:r>
            <a:r>
              <a:rPr sz="2400" dirty="0">
                <a:latin typeface="Times New Roman"/>
                <a:cs typeface="Times New Roman"/>
              </a:rPr>
              <a:t>indications </a:t>
            </a:r>
            <a:r>
              <a:rPr sz="2400" spc="-5" dirty="0">
                <a:latin typeface="Times New Roman"/>
                <a:cs typeface="Times New Roman"/>
              </a:rPr>
              <a:t>for surgical  </a:t>
            </a:r>
            <a:r>
              <a:rPr sz="2400" dirty="0">
                <a:latin typeface="Times New Roman"/>
                <a:cs typeface="Times New Roman"/>
              </a:rPr>
              <a:t>staging:</a:t>
            </a:r>
            <a:endParaRPr sz="2400">
              <a:latin typeface="Times New Roman"/>
              <a:cs typeface="Times New Roman"/>
            </a:endParaRPr>
          </a:p>
          <a:p>
            <a:pPr marL="469900" marR="113982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Stage I or </a:t>
            </a:r>
            <a:r>
              <a:rPr sz="2000" spc="-5" dirty="0">
                <a:latin typeface="Times New Roman"/>
                <a:cs typeface="Times New Roman"/>
              </a:rPr>
              <a:t>Stage </a:t>
            </a:r>
            <a:r>
              <a:rPr sz="2000" dirty="0">
                <a:latin typeface="Times New Roman"/>
                <a:cs typeface="Times New Roman"/>
              </a:rPr>
              <a:t>II  </a:t>
            </a:r>
            <a:r>
              <a:rPr sz="2400" dirty="0">
                <a:latin typeface="Times New Roman"/>
                <a:cs typeface="Times New Roman"/>
              </a:rPr>
              <a:t>Staging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  </a:t>
            </a:r>
            <a:r>
              <a:rPr sz="2000" spc="5" dirty="0">
                <a:latin typeface="Times New Roman"/>
                <a:cs typeface="Times New Roman"/>
              </a:rPr>
              <a:t>Wedge </a:t>
            </a:r>
            <a:r>
              <a:rPr sz="2000" spc="-5" dirty="0">
                <a:latin typeface="Times New Roman"/>
                <a:cs typeface="Times New Roman"/>
              </a:rPr>
              <a:t>liver biopsy  </a:t>
            </a:r>
            <a:r>
              <a:rPr sz="2000" dirty="0">
                <a:latin typeface="Times New Roman"/>
                <a:cs typeface="Times New Roman"/>
              </a:rPr>
              <a:t>LN </a:t>
            </a:r>
            <a:r>
              <a:rPr sz="2000" spc="-5" dirty="0">
                <a:latin typeface="Times New Roman"/>
                <a:cs typeface="Times New Roman"/>
              </a:rPr>
              <a:t>sampling:</a:t>
            </a:r>
            <a:endParaRPr sz="2000">
              <a:latin typeface="Times New Roman"/>
              <a:cs typeface="Times New Roman"/>
            </a:endParaRPr>
          </a:p>
          <a:p>
            <a:pPr marL="927100" marR="133223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Retroperitoneal  Mesenteric  He</a:t>
            </a:r>
            <a:r>
              <a:rPr sz="1900" dirty="0">
                <a:latin typeface="Times New Roman"/>
                <a:cs typeface="Times New Roman"/>
              </a:rPr>
              <a:t>p</a:t>
            </a:r>
            <a:r>
              <a:rPr sz="1900" spc="-5" dirty="0">
                <a:latin typeface="Times New Roman"/>
                <a:cs typeface="Times New Roman"/>
              </a:rPr>
              <a:t>a</a:t>
            </a:r>
            <a:r>
              <a:rPr sz="1900" dirty="0">
                <a:latin typeface="Times New Roman"/>
                <a:cs typeface="Times New Roman"/>
              </a:rPr>
              <a:t>tod</a:t>
            </a:r>
            <a:r>
              <a:rPr sz="1900" spc="-10" dirty="0">
                <a:latin typeface="Times New Roman"/>
                <a:cs typeface="Times New Roman"/>
              </a:rPr>
              <a:t>u</a:t>
            </a:r>
            <a:r>
              <a:rPr sz="1900" dirty="0">
                <a:latin typeface="Times New Roman"/>
                <a:cs typeface="Times New Roman"/>
              </a:rPr>
              <a:t>od</a:t>
            </a:r>
            <a:r>
              <a:rPr sz="1900" spc="-5" dirty="0">
                <a:latin typeface="Times New Roman"/>
                <a:cs typeface="Times New Roman"/>
              </a:rPr>
              <a:t>e</a:t>
            </a:r>
            <a:r>
              <a:rPr sz="1900" dirty="0">
                <a:latin typeface="Times New Roman"/>
                <a:cs typeface="Times New Roman"/>
              </a:rPr>
              <a:t>n</a:t>
            </a:r>
            <a:r>
              <a:rPr sz="1900" spc="-5" dirty="0">
                <a:latin typeface="Times New Roman"/>
                <a:cs typeface="Times New Roman"/>
              </a:rPr>
              <a:t>a</a:t>
            </a:r>
            <a:r>
              <a:rPr sz="1900" dirty="0">
                <a:latin typeface="Times New Roman"/>
                <a:cs typeface="Times New Roman"/>
              </a:rPr>
              <a:t>l  </a:t>
            </a:r>
            <a:r>
              <a:rPr sz="1900" spc="-10" dirty="0">
                <a:latin typeface="Times New Roman"/>
                <a:cs typeface="Times New Roman"/>
              </a:rPr>
              <a:t>Splenectomy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9510" y="810259"/>
            <a:ext cx="3594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330066"/>
                </a:solidFill>
                <a:latin typeface="Times New Roman"/>
                <a:cs typeface="Times New Roman"/>
              </a:rPr>
              <a:t>Malignant</a:t>
            </a:r>
            <a:r>
              <a:rPr sz="3600" b="1" i="1" spc="-80" dirty="0">
                <a:solidFill>
                  <a:srgbClr val="330066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330066"/>
                </a:solidFill>
                <a:latin typeface="Times New Roman"/>
                <a:cs typeface="Times New Roman"/>
              </a:rPr>
              <a:t>Tumors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76400"/>
            <a:ext cx="7225030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Spleen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mostly </a:t>
            </a:r>
            <a:r>
              <a:rPr sz="2400" dirty="0">
                <a:latin typeface="Times New Roman"/>
                <a:cs typeface="Times New Roman"/>
              </a:rPr>
              <a:t>secondary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involvement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68750"/>
              <a:buFont typeface="Symbol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non-Hodgkin’s </a:t>
            </a:r>
            <a:r>
              <a:rPr sz="2400" spc="-5" dirty="0">
                <a:latin typeface="Times New Roman"/>
                <a:cs typeface="Times New Roman"/>
              </a:rPr>
              <a:t>Lymphoma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malignancy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110" y="265049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8089" y="2623820"/>
            <a:ext cx="2525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Main </a:t>
            </a:r>
            <a:r>
              <a:rPr sz="2000" dirty="0">
                <a:latin typeface="Times New Roman"/>
                <a:cs typeface="Times New Roman"/>
              </a:rPr>
              <a:t>Tx: </a:t>
            </a:r>
            <a:r>
              <a:rPr sz="2000" spc="-5" dirty="0">
                <a:latin typeface="Times New Roman"/>
                <a:cs typeface="Times New Roman"/>
              </a:rPr>
              <a:t>Chemo +/-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004820"/>
            <a:ext cx="3471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75" spc="1155" baseline="15151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475" spc="1155" baseline="15151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Spleen </a:t>
            </a:r>
            <a:r>
              <a:rPr sz="2400" dirty="0">
                <a:latin typeface="Times New Roman"/>
                <a:cs typeface="Times New Roman"/>
              </a:rPr>
              <a:t>is the </a:t>
            </a:r>
            <a:r>
              <a:rPr sz="2400" spc="-5" dirty="0">
                <a:latin typeface="Times New Roman"/>
                <a:cs typeface="Times New Roman"/>
              </a:rPr>
              <a:t>primary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110" y="3460750"/>
            <a:ext cx="203200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8089" y="3369309"/>
            <a:ext cx="6463030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Times New Roman"/>
                <a:cs typeface="Times New Roman"/>
              </a:rPr>
              <a:t>10% Hodgkin’s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30% of </a:t>
            </a:r>
            <a:r>
              <a:rPr sz="2000" spc="-5" dirty="0">
                <a:latin typeface="Times New Roman"/>
                <a:cs typeface="Times New Roman"/>
              </a:rPr>
              <a:t>resected spleens (staging </a:t>
            </a:r>
            <a:r>
              <a:rPr sz="2000" dirty="0">
                <a:latin typeface="Times New Roman"/>
                <a:cs typeface="Times New Roman"/>
              </a:rPr>
              <a:t>procedure) have (+)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histology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182109"/>
            <a:ext cx="2774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75" spc="1155" baseline="15151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475" spc="1155" baseline="15151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Hairy </a:t>
            </a:r>
            <a:r>
              <a:rPr sz="2400" spc="-5" dirty="0">
                <a:latin typeface="Times New Roman"/>
                <a:cs typeface="Times New Roman"/>
              </a:rPr>
              <a:t>cell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463930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8089" y="4611370"/>
            <a:ext cx="39071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Resect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10" dirty="0">
                <a:latin typeface="Times New Roman"/>
                <a:cs typeface="Times New Roman"/>
              </a:rPr>
              <a:t>symptomatic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splenomegaly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9360" y="5002529"/>
            <a:ext cx="1943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15" dirty="0">
                <a:solidFill>
                  <a:srgbClr val="CCCC00"/>
                </a:solidFill>
                <a:latin typeface="Symbol"/>
                <a:cs typeface="Symbol"/>
              </a:rPr>
              <a:t>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2730" y="4975859"/>
            <a:ext cx="17970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Times New Roman"/>
                <a:cs typeface="Times New Roman"/>
              </a:rPr>
              <a:t>Improved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survival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5341620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75" spc="1155" baseline="15151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r>
              <a:rPr sz="2475" spc="1155" baseline="15151" dirty="0">
                <a:solidFill>
                  <a:srgbClr val="330066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CML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CLL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110" y="579882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8089" y="5770879"/>
            <a:ext cx="4358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symptomatic </a:t>
            </a:r>
            <a:r>
              <a:rPr sz="2000" spc="-5" dirty="0">
                <a:latin typeface="Times New Roman"/>
                <a:cs typeface="Times New Roman"/>
              </a:rPr>
              <a:t>splenomegaly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splenectomy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5800" y="186690"/>
            <a:ext cx="5327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Tumors, Cysts, and Abscesses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Spleen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7010" y="810259"/>
            <a:ext cx="3594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Malignant</a:t>
            </a:r>
            <a:r>
              <a:rPr sz="3600" spc="-80" dirty="0"/>
              <a:t> </a:t>
            </a:r>
            <a:r>
              <a:rPr sz="3600" dirty="0"/>
              <a:t>Tumors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175005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722120"/>
            <a:ext cx="15106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Times New Roman"/>
                <a:cs typeface="Times New Roman"/>
              </a:rPr>
              <a:t>Angiosarcoma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909" y="1968754"/>
            <a:ext cx="185420" cy="123952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890" y="2026920"/>
            <a:ext cx="4697730" cy="123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4195">
              <a:lnSpc>
                <a:spcPct val="1106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Non </a:t>
            </a:r>
            <a:r>
              <a:rPr sz="1800" dirty="0">
                <a:latin typeface="Times New Roman"/>
                <a:cs typeface="Times New Roman"/>
              </a:rPr>
              <a:t>lymphoid </a:t>
            </a:r>
            <a:r>
              <a:rPr sz="1800" spc="-5" dirty="0">
                <a:latin typeface="Times New Roman"/>
                <a:cs typeface="Times New Roman"/>
              </a:rPr>
              <a:t>malignant tumor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the spleen  </a:t>
            </a:r>
            <a:r>
              <a:rPr sz="1800" dirty="0">
                <a:latin typeface="Times New Roman"/>
                <a:cs typeface="Times New Roman"/>
              </a:rPr>
              <a:t>Early </a:t>
            </a:r>
            <a:r>
              <a:rPr sz="1800" spc="-5" dirty="0">
                <a:latin typeface="Times New Roman"/>
                <a:cs typeface="Times New Roman"/>
              </a:rPr>
              <a:t>metastatic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disease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" dirty="0">
                <a:latin typeface="Times New Roman"/>
                <a:cs typeface="Times New Roman"/>
              </a:rPr>
              <a:t>Aggressive with rapid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growth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" dirty="0">
                <a:latin typeface="Times New Roman"/>
                <a:cs typeface="Times New Roman"/>
              </a:rPr>
              <a:t>Spontaneous splenic </a:t>
            </a:r>
            <a:r>
              <a:rPr sz="1800" dirty="0">
                <a:latin typeface="Times New Roman"/>
                <a:cs typeface="Times New Roman"/>
              </a:rPr>
              <a:t>rupture </a:t>
            </a:r>
            <a:r>
              <a:rPr sz="1800" spc="-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hemolytic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anemia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5200" y="3914140"/>
            <a:ext cx="16744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Times New Roman"/>
                <a:cs typeface="Times New Roman"/>
              </a:rPr>
              <a:t>Benign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Tumors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27990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3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4251959"/>
            <a:ext cx="1399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Hemangioma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909" y="4499863"/>
            <a:ext cx="185420" cy="6324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50" spc="570" dirty="0">
                <a:solidFill>
                  <a:srgbClr val="669999"/>
                </a:solidFill>
                <a:latin typeface="Symbol"/>
                <a:cs typeface="Symbol"/>
              </a:rPr>
              <a:t>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890" y="4556760"/>
            <a:ext cx="4882515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</a:pPr>
            <a:r>
              <a:rPr sz="1800" i="1" spc="-5" dirty="0">
                <a:latin typeface="Times New Roman"/>
                <a:cs typeface="Times New Roman"/>
              </a:rPr>
              <a:t>Risk </a:t>
            </a:r>
            <a:r>
              <a:rPr sz="1800" i="1" dirty="0">
                <a:latin typeface="Times New Roman"/>
                <a:cs typeface="Times New Roman"/>
              </a:rPr>
              <a:t>of </a:t>
            </a:r>
            <a:r>
              <a:rPr sz="1800" i="1" spc="-5" dirty="0">
                <a:latin typeface="Times New Roman"/>
                <a:cs typeface="Times New Roman"/>
              </a:rPr>
              <a:t>rupture </a:t>
            </a:r>
            <a:r>
              <a:rPr sz="1800" i="1" dirty="0">
                <a:latin typeface="Times New Roman"/>
                <a:cs typeface="Times New Roman"/>
              </a:rPr>
              <a:t>+ platelet </a:t>
            </a:r>
            <a:r>
              <a:rPr sz="1800" i="1" spc="-5" dirty="0">
                <a:latin typeface="Times New Roman"/>
                <a:cs typeface="Times New Roman"/>
              </a:rPr>
              <a:t>sequestration (Syndrome?)  No tx </a:t>
            </a:r>
            <a:r>
              <a:rPr sz="1800" i="1" dirty="0">
                <a:latin typeface="Times New Roman"/>
                <a:cs typeface="Times New Roman"/>
              </a:rPr>
              <a:t>unless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symptomatic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5100320"/>
            <a:ext cx="203200" cy="70104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spc="63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spc="630" dirty="0">
                <a:solidFill>
                  <a:srgbClr val="330066"/>
                </a:solidFill>
                <a:latin typeface="Symbol"/>
                <a:cs typeface="Symbol"/>
              </a:rPr>
              <a:t>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5163819"/>
            <a:ext cx="1612265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Hamartoma  </a:t>
            </a:r>
            <a:r>
              <a:rPr sz="2000" i="1" spc="5" dirty="0">
                <a:latin typeface="Times New Roman"/>
                <a:cs typeface="Times New Roman"/>
              </a:rPr>
              <a:t>L</a:t>
            </a:r>
            <a:r>
              <a:rPr sz="2000" i="1" spc="-10" dirty="0">
                <a:latin typeface="Times New Roman"/>
                <a:cs typeface="Times New Roman"/>
              </a:rPr>
              <a:t>y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5" dirty="0">
                <a:latin typeface="Times New Roman"/>
                <a:cs typeface="Times New Roman"/>
              </a:rPr>
              <a:t>phan</a:t>
            </a:r>
            <a:r>
              <a:rPr sz="2000" i="1" dirty="0">
                <a:latin typeface="Times New Roman"/>
                <a:cs typeface="Times New Roman"/>
              </a:rPr>
              <a:t>gi</a:t>
            </a:r>
            <a:r>
              <a:rPr sz="2000" i="1" spc="5" dirty="0">
                <a:latin typeface="Times New Roman"/>
                <a:cs typeface="Times New Roman"/>
              </a:rPr>
              <a:t>o</a:t>
            </a:r>
            <a:r>
              <a:rPr sz="2000" i="1" dirty="0">
                <a:latin typeface="Times New Roman"/>
                <a:cs typeface="Times New Roman"/>
              </a:rPr>
              <a:t>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7400" y="0"/>
            <a:ext cx="3276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838</Words>
  <Application>Microsoft Office PowerPoint</Application>
  <PresentationFormat>On-screen Show (4:3)</PresentationFormat>
  <Paragraphs>268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Symbol</vt:lpstr>
      <vt:lpstr>Times New Roman</vt:lpstr>
      <vt:lpstr>Office Theme</vt:lpstr>
      <vt:lpstr>PowerPoint Presentation</vt:lpstr>
      <vt:lpstr>Anatomy</vt:lpstr>
      <vt:lpstr>PowerPoint Presentation</vt:lpstr>
      <vt:lpstr>Splenectomy for Hematologic Diseases</vt:lpstr>
      <vt:lpstr>Splenectomy for Hematologic Diseases</vt:lpstr>
      <vt:lpstr>Splenectomy for Hematologic Diseases</vt:lpstr>
      <vt:lpstr>White Cell - Related Indications</vt:lpstr>
      <vt:lpstr>Tumors, Cysts, and Abscesses of the Spleen</vt:lpstr>
      <vt:lpstr>Malignant Tumors</vt:lpstr>
      <vt:lpstr>Splenic Cysts</vt:lpstr>
      <vt:lpstr>Splenic Cysts</vt:lpstr>
      <vt:lpstr>Splenic Abscess</vt:lpstr>
      <vt:lpstr>TRUMATIC MANGMENT</vt:lpstr>
      <vt:lpstr>AAST splenic injury grading</vt:lpstr>
      <vt:lpstr>Nonoperative Management of Splenic  Trauma</vt:lpstr>
      <vt:lpstr>Protocol for Nonoperative Management</vt:lpstr>
      <vt:lpstr>Splenorrhaphy</vt:lpstr>
      <vt:lpstr>Splenorrhaphy</vt:lpstr>
      <vt:lpstr>PowerPoint Presentation</vt:lpstr>
      <vt:lpstr>Laproscopic splenetomy</vt:lpstr>
      <vt:lpstr>Open splenctomy</vt:lpstr>
      <vt:lpstr>Splenectomy Complications</vt:lpstr>
      <vt:lpstr>Splenectomy Complications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lions</cp:lastModifiedBy>
  <cp:revision>1</cp:revision>
  <dcterms:created xsi:type="dcterms:W3CDTF">2019-08-16T13:47:54Z</dcterms:created>
  <dcterms:modified xsi:type="dcterms:W3CDTF">2019-08-16T13:56:48Z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2019-08-16T00:00:00Z</vt:filetime>
  </property>
</Properties>
</file>