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6" r:id="rId3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28672" y="1540763"/>
            <a:ext cx="7543800" cy="3836035"/>
          </a:xfrm>
          <a:custGeom>
            <a:avLst/>
            <a:gdLst/>
            <a:ahLst/>
            <a:cxnLst/>
            <a:rect l="l" t="t" r="r" b="b"/>
            <a:pathLst>
              <a:path w="7543800" h="3836035">
                <a:moveTo>
                  <a:pt x="0" y="3835908"/>
                </a:moveTo>
                <a:lnTo>
                  <a:pt x="7543800" y="3835908"/>
                </a:lnTo>
                <a:lnTo>
                  <a:pt x="7543800" y="0"/>
                </a:lnTo>
                <a:lnTo>
                  <a:pt x="0" y="0"/>
                </a:lnTo>
                <a:lnTo>
                  <a:pt x="0" y="3835908"/>
                </a:lnTo>
                <a:close/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775959" y="0"/>
            <a:ext cx="612648" cy="1673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75959" y="5234940"/>
            <a:ext cx="612648" cy="1623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692907" y="3521964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709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92448" y="1628013"/>
            <a:ext cx="4007103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8076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782055" y="0"/>
            <a:ext cx="606551" cy="758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82055" y="6097523"/>
            <a:ext cx="606551" cy="758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90948" y="1240358"/>
            <a:ext cx="3610102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6405" y="2476047"/>
            <a:ext cx="9759188" cy="327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5080" indent="-27305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Thyroid </a:t>
            </a:r>
            <a:r>
              <a:rPr spc="-30" dirty="0"/>
              <a:t>Gland  </a:t>
            </a:r>
            <a:r>
              <a:rPr spc="-70" dirty="0"/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6400" y="3657600"/>
            <a:ext cx="2095754" cy="102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spc="-60" dirty="0" smtClean="0">
                <a:latin typeface="Times New Roman"/>
                <a:cs typeface="Times New Roman"/>
              </a:rPr>
              <a:t>Dr. Varun. 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spc="-60" dirty="0" err="1" smtClean="0">
                <a:latin typeface="Times New Roman"/>
                <a:cs typeface="Times New Roman"/>
              </a:rPr>
              <a:t>Dept.of</a:t>
            </a:r>
            <a:r>
              <a:rPr lang="en-US" sz="2100" spc="-60" dirty="0" smtClean="0">
                <a:latin typeface="Times New Roman"/>
                <a:cs typeface="Times New Roman"/>
              </a:rPr>
              <a:t> . Surgery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 spc="-60" dirty="0" err="1" smtClean="0">
                <a:latin typeface="Times New Roman"/>
                <a:cs typeface="Times New Roman"/>
              </a:rPr>
              <a:t>Skhmc</a:t>
            </a:r>
            <a:r>
              <a:rPr lang="en-US" sz="2100" spc="-60" dirty="0" smtClean="0"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28916" y="3657600"/>
            <a:ext cx="2420112" cy="1613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2907" y="3657600"/>
            <a:ext cx="2473451" cy="1613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5473" y="970915"/>
            <a:ext cx="2320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25" dirty="0">
                <a:latin typeface="Times New Roman"/>
                <a:cs typeface="Times New Roman"/>
              </a:rPr>
              <a:t>Inspection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1803" y="2426771"/>
            <a:ext cx="2734310" cy="10058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459"/>
              </a:spcBef>
              <a:buClr>
                <a:srgbClr val="B05E28"/>
              </a:buClr>
              <a:buSzPct val="110416"/>
              <a:buFont typeface="Wingdings"/>
              <a:buChar char=""/>
              <a:tabLst>
                <a:tab pos="325755" algn="l"/>
              </a:tabLst>
            </a:pPr>
            <a:r>
              <a:rPr sz="24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Anterior</a:t>
            </a:r>
            <a:r>
              <a:rPr sz="24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Approach</a:t>
            </a:r>
            <a:endParaRPr sz="2400">
              <a:latin typeface="Times New Roman"/>
              <a:cs typeface="Times New Roman"/>
            </a:endParaRPr>
          </a:p>
          <a:p>
            <a:pPr marL="325120" indent="-312420">
              <a:lnSpc>
                <a:spcPct val="100000"/>
              </a:lnSpc>
              <a:spcBef>
                <a:spcPts val="755"/>
              </a:spcBef>
              <a:buClr>
                <a:srgbClr val="B05E28"/>
              </a:buClr>
              <a:buSzPct val="110416"/>
              <a:buFont typeface="Wingdings"/>
              <a:buChar char=""/>
              <a:tabLst>
                <a:tab pos="325755" algn="l"/>
              </a:tabLst>
            </a:pPr>
            <a:r>
              <a:rPr sz="24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Lateral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 Approach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4767" y="3035807"/>
            <a:ext cx="5398008" cy="2621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43984" y="2531363"/>
            <a:ext cx="3304032" cy="3294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1282" y="1240358"/>
            <a:ext cx="38715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What </a:t>
            </a:r>
            <a:r>
              <a:rPr spc="55" dirty="0"/>
              <a:t>to</a:t>
            </a:r>
            <a:r>
              <a:rPr spc="-5" dirty="0"/>
              <a:t> </a:t>
            </a:r>
            <a:r>
              <a:rPr spc="-125" dirty="0"/>
              <a:t>inspect??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1628775" cy="30664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Behaviour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Hands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Pulse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Face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Eyes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Thyroid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5765" y="970915"/>
            <a:ext cx="2218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65" dirty="0">
                <a:latin typeface="Times New Roman"/>
                <a:cs typeface="Times New Roman"/>
              </a:rPr>
              <a:t>Behaviour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7057390" cy="15208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75" dirty="0">
                <a:solidFill>
                  <a:srgbClr val="252525"/>
                </a:solidFill>
                <a:latin typeface="Times New Roman"/>
                <a:cs typeface="Times New Roman"/>
              </a:rPr>
              <a:t>Does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appear</a:t>
            </a:r>
            <a:r>
              <a:rPr sz="24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hyperactive?</a:t>
            </a:r>
            <a:endParaRPr sz="2400">
              <a:latin typeface="Times New Roman"/>
              <a:cs typeface="Times New Roman"/>
            </a:endParaRPr>
          </a:p>
          <a:p>
            <a:pPr marL="375285" indent="-3625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Wingdings"/>
              <a:buChar char=""/>
              <a:tabLst>
                <a:tab pos="375920" algn="l"/>
              </a:tabLst>
            </a:pP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agitation </a:t>
            </a:r>
            <a:r>
              <a:rPr sz="2400" spc="530" dirty="0">
                <a:solidFill>
                  <a:srgbClr val="252525"/>
                </a:solidFill>
                <a:latin typeface="Times New Roman"/>
                <a:cs typeface="Times New Roman"/>
              </a:rPr>
              <a:t>/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anxiety </a:t>
            </a:r>
            <a:r>
              <a:rPr sz="2400" spc="530" dirty="0">
                <a:solidFill>
                  <a:srgbClr val="252525"/>
                </a:solidFill>
                <a:latin typeface="Times New Roman"/>
                <a:cs typeface="Times New Roman"/>
              </a:rPr>
              <a:t>/</a:t>
            </a:r>
            <a:r>
              <a:rPr sz="2400" spc="-3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fidgety </a:t>
            </a:r>
            <a:r>
              <a:rPr sz="2400" spc="-210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hyperthyroidism)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75" dirty="0">
                <a:solidFill>
                  <a:srgbClr val="252525"/>
                </a:solidFill>
                <a:latin typeface="Times New Roman"/>
                <a:cs typeface="Times New Roman"/>
              </a:rPr>
              <a:t>Does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appear </a:t>
            </a:r>
            <a:r>
              <a:rPr sz="24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hyporactive?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10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hypothyroidism)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4096511"/>
            <a:ext cx="3645407" cy="2049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96528" y="2336292"/>
            <a:ext cx="2540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6097" y="970915"/>
            <a:ext cx="1481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spc="80" dirty="0"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Han</a:t>
            </a:r>
            <a:r>
              <a:rPr sz="4000" b="1" u="heavy" spc="35" dirty="0"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ds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8794115" cy="2908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Inspect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patients hands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for…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  <a:tab pos="1568450" algn="l"/>
              </a:tabLst>
            </a:pP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Dry</a:t>
            </a: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skin	</a:t>
            </a:r>
            <a:r>
              <a:rPr sz="24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(hypothyroid)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Increased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sweating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(hyperthyroid)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Thyroid acropachy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phalangeal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bone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overgrowth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Graves’</a:t>
            </a:r>
            <a:r>
              <a:rPr sz="2400" i="1" spc="-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Palmar </a:t>
            </a: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erythema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reddening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the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palms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at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thenar </a:t>
            </a:r>
            <a:r>
              <a:rPr sz="2400" spc="530" dirty="0">
                <a:solidFill>
                  <a:srgbClr val="252525"/>
                </a:solidFill>
                <a:latin typeface="Times New Roman"/>
                <a:cs typeface="Times New Roman"/>
              </a:rPr>
              <a:t>/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hypothenar 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eminences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hyperthyroidism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87383" y="2286000"/>
            <a:ext cx="2542031" cy="179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5621" y="1240358"/>
            <a:ext cx="2999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Hands</a:t>
            </a:r>
            <a:r>
              <a:rPr spc="-65" dirty="0"/>
              <a:t> </a:t>
            </a:r>
            <a:r>
              <a:rPr spc="-7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8108950" cy="25514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59"/>
              </a:spcBef>
              <a:buClr>
                <a:srgbClr val="B05E28"/>
              </a:buClr>
              <a:buSzPct val="110416"/>
              <a:buFont typeface="Wingdings"/>
              <a:buChar char=""/>
              <a:tabLst>
                <a:tab pos="299720" algn="l"/>
              </a:tabLst>
            </a:pP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Peripheral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tremor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0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14" dirty="0">
                <a:solidFill>
                  <a:srgbClr val="252525"/>
                </a:solidFill>
                <a:latin typeface="Times New Roman"/>
                <a:cs typeface="Times New Roman"/>
              </a:rPr>
              <a:t>1.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Ask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place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their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arms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straight 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out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front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them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2.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Place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piece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paper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across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backs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their</a:t>
            </a:r>
            <a:r>
              <a:rPr sz="2400" spc="-1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hands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3.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Observe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tremor </a:t>
            </a:r>
            <a:r>
              <a:rPr sz="2400" spc="-190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sz="2400" i="1" spc="-19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paper </a:t>
            </a:r>
            <a:r>
              <a:rPr sz="2400" i="1" spc="-190" dirty="0">
                <a:solidFill>
                  <a:srgbClr val="252525"/>
                </a:solidFill>
                <a:latin typeface="Times New Roman"/>
                <a:cs typeface="Times New Roman"/>
              </a:rPr>
              <a:t>will</a:t>
            </a:r>
            <a:r>
              <a:rPr sz="2400" i="1" spc="-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quiver)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  <a:tab pos="3820795" algn="l"/>
              </a:tabLst>
            </a:pPr>
            <a:r>
              <a:rPr sz="2400" i="1" spc="-235" dirty="0">
                <a:solidFill>
                  <a:srgbClr val="252525"/>
                </a:solidFill>
                <a:latin typeface="Times New Roman"/>
                <a:cs typeface="Times New Roman"/>
              </a:rPr>
              <a:t>Peripheral  tremor</a:t>
            </a:r>
            <a:r>
              <a:rPr sz="2400" i="1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75" dirty="0">
                <a:solidFill>
                  <a:srgbClr val="252525"/>
                </a:solidFill>
                <a:latin typeface="Times New Roman"/>
                <a:cs typeface="Times New Roman"/>
              </a:rPr>
              <a:t>can</a:t>
            </a:r>
            <a:r>
              <a:rPr sz="2400" i="1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300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2400"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400" i="1" spc="-2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sign</a:t>
            </a:r>
            <a:r>
              <a:rPr sz="2400" i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of	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hyperthyroidism.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6973" y="1240358"/>
            <a:ext cx="1181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Pulse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4942205" cy="25514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59"/>
              </a:spcBef>
              <a:buClr>
                <a:srgbClr val="B05E28"/>
              </a:buClr>
              <a:buSzPct val="110416"/>
              <a:buFont typeface="Wingdings"/>
              <a:buChar char=""/>
              <a:tabLst>
                <a:tab pos="299720" algn="l"/>
              </a:tabLst>
            </a:pPr>
            <a:r>
              <a:rPr sz="24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Assess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radial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pulse</a:t>
            </a:r>
            <a:r>
              <a:rPr sz="2400" b="1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for…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05"/>
              </a:spcBef>
              <a:buClr>
                <a:srgbClr val="B05E28"/>
              </a:buClr>
              <a:buSzPct val="114583"/>
              <a:buFont typeface="Wingdings"/>
              <a:buChar char=""/>
              <a:tabLst>
                <a:tab pos="299720" algn="l"/>
              </a:tabLst>
            </a:pP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Rate: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Tachycardia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(hyperthyroidism)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Bradycardia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(hypothyroidism)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Wingdings"/>
              <a:buChar char=""/>
              <a:tabLst>
                <a:tab pos="299720" algn="l"/>
              </a:tabLst>
            </a:pPr>
            <a:r>
              <a:rPr sz="24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Rhythm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irregular </a:t>
            </a:r>
            <a:r>
              <a:rPr sz="24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(AF) </a:t>
            </a:r>
            <a:r>
              <a:rPr sz="2400" i="1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i="1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thyrotoxicosis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6221" y="1240358"/>
            <a:ext cx="1019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F</a:t>
            </a:r>
            <a:r>
              <a:rPr spc="-140" dirty="0"/>
              <a:t>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9394825" cy="327406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Inspect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face</a:t>
            </a: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for…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Dry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skin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hypothyroidism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Sweating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hyperthyroidism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Eyebrows</a:t>
            </a:r>
            <a:r>
              <a:rPr sz="2400" i="1" spc="-25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loss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the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outer third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(Queen </a:t>
            </a:r>
            <a:r>
              <a:rPr sz="2400" spc="-114" dirty="0">
                <a:solidFill>
                  <a:srgbClr val="252525"/>
                </a:solidFill>
                <a:latin typeface="Times New Roman"/>
                <a:cs typeface="Times New Roman"/>
              </a:rPr>
              <a:t>Anne’s </a:t>
            </a:r>
            <a:r>
              <a:rPr sz="2400" spc="50" dirty="0">
                <a:solidFill>
                  <a:srgbClr val="252525"/>
                </a:solidFill>
                <a:latin typeface="Times New Roman"/>
                <a:cs typeface="Times New Roman"/>
              </a:rPr>
              <a:t>sign/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sign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Hertoghe) </a:t>
            </a:r>
            <a:r>
              <a:rPr sz="2400" i="1" dirty="0">
                <a:solidFill>
                  <a:srgbClr val="252525"/>
                </a:solidFill>
                <a:latin typeface="Times New Roman"/>
                <a:cs typeface="Times New Roman"/>
              </a:rPr>
              <a:t>– 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hypothyroidism</a:t>
            </a:r>
            <a:r>
              <a:rPr sz="2400"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(rare)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0" dirty="0">
                <a:solidFill>
                  <a:srgbClr val="252525"/>
                </a:solidFill>
                <a:latin typeface="Times New Roman"/>
                <a:cs typeface="Times New Roman"/>
              </a:rPr>
              <a:t>Joffroy’s </a:t>
            </a:r>
            <a:r>
              <a:rPr sz="24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sign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Absent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creases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forehead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on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upward</a:t>
            </a:r>
            <a:r>
              <a:rPr sz="2400" spc="2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gaze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400" spc="-215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hyperthyroidism)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5140" y="1240358"/>
            <a:ext cx="1062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Eyes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4324"/>
            <a:ext cx="9222105" cy="30226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6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  <a:tab pos="4860925" algn="l"/>
                <a:tab pos="6289675" algn="l"/>
              </a:tabLst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Exophthalmos </a:t>
            </a:r>
            <a:r>
              <a:rPr sz="2400" spc="-210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anterior</a:t>
            </a:r>
            <a:r>
              <a:rPr sz="2400" i="1" spc="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40" dirty="0">
                <a:solidFill>
                  <a:srgbClr val="252525"/>
                </a:solidFill>
                <a:latin typeface="Times New Roman"/>
                <a:cs typeface="Times New Roman"/>
              </a:rPr>
              <a:t>displacement</a:t>
            </a:r>
            <a:r>
              <a:rPr sz="2400" i="1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of	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the  </a:t>
            </a:r>
            <a:r>
              <a:rPr sz="2400" i="1" spc="-345" dirty="0">
                <a:solidFill>
                  <a:srgbClr val="252525"/>
                </a:solidFill>
                <a:latin typeface="Times New Roman"/>
                <a:cs typeface="Times New Roman"/>
              </a:rPr>
              <a:t>eye</a:t>
            </a:r>
            <a:r>
              <a:rPr sz="2400" i="1" spc="-1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00" dirty="0">
                <a:solidFill>
                  <a:srgbClr val="252525"/>
                </a:solidFill>
                <a:latin typeface="Times New Roman"/>
                <a:cs typeface="Times New Roman"/>
              </a:rPr>
              <a:t>out</a:t>
            </a:r>
            <a:r>
              <a:rPr sz="2400"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of	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i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190" dirty="0">
                <a:solidFill>
                  <a:srgbClr val="252525"/>
                </a:solidFill>
                <a:latin typeface="Times New Roman"/>
                <a:cs typeface="Times New Roman"/>
              </a:rPr>
              <a:t>orbit)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8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Inspect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from the front,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side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above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ts val="2735"/>
              </a:lnSpc>
              <a:spcBef>
                <a:spcPts val="89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Note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if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sclera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visible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above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iris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(lid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retraction)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i="1" spc="-290" dirty="0">
                <a:solidFill>
                  <a:srgbClr val="252525"/>
                </a:solidFill>
                <a:latin typeface="Times New Roman"/>
                <a:cs typeface="Times New Roman"/>
              </a:rPr>
              <a:t>seen </a:t>
            </a:r>
            <a:r>
              <a:rPr sz="2400" i="1" spc="-150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400" i="1" spc="-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Graves’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ts val="2735"/>
              </a:lnSpc>
            </a:pP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8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Inspect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any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redness </a:t>
            </a:r>
            <a:r>
              <a:rPr sz="2400" spc="530" dirty="0">
                <a:solidFill>
                  <a:srgbClr val="252525"/>
                </a:solidFill>
                <a:latin typeface="Times New Roman"/>
                <a:cs typeface="Times New Roman"/>
              </a:rPr>
              <a:t>/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inflammation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the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conjunctiva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6385">
              <a:lnSpc>
                <a:spcPts val="2590"/>
              </a:lnSpc>
              <a:spcBef>
                <a:spcPts val="122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i="1" spc="-185" dirty="0">
                <a:solidFill>
                  <a:srgbClr val="252525"/>
                </a:solidFill>
                <a:latin typeface="Times New Roman"/>
                <a:cs typeface="Times New Roman"/>
              </a:rPr>
              <a:t>Bilateral 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exophthalmos </a:t>
            </a:r>
            <a:r>
              <a:rPr sz="2400" i="1" spc="-180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associated </a:t>
            </a:r>
            <a:r>
              <a:rPr sz="2400" i="1" spc="-185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4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Graves’ </a:t>
            </a:r>
            <a:r>
              <a:rPr sz="24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disease, </a:t>
            </a:r>
            <a:r>
              <a:rPr sz="2400" i="1" spc="-280" dirty="0">
                <a:solidFill>
                  <a:srgbClr val="252525"/>
                </a:solidFill>
                <a:latin typeface="Times New Roman"/>
                <a:cs typeface="Times New Roman"/>
              </a:rPr>
              <a:t>caused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by </a:t>
            </a:r>
            <a:r>
              <a:rPr sz="24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abnormal </a:t>
            </a:r>
            <a:r>
              <a:rPr sz="2400" i="1" spc="-270" dirty="0">
                <a:solidFill>
                  <a:srgbClr val="252525"/>
                </a:solidFill>
                <a:latin typeface="Times New Roman"/>
                <a:cs typeface="Times New Roman"/>
              </a:rPr>
              <a:t>connective 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tissue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deposition </a:t>
            </a:r>
            <a:r>
              <a:rPr sz="2400" i="1" spc="-1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i="1" spc="-200" dirty="0">
                <a:solidFill>
                  <a:srgbClr val="252525"/>
                </a:solidFill>
                <a:latin typeface="Times New Roman"/>
                <a:cs typeface="Times New Roman"/>
              </a:rPr>
              <a:t>orbit 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extra-ocular</a:t>
            </a:r>
            <a:r>
              <a:rPr sz="2400" i="1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muscles.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240358"/>
            <a:ext cx="2615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Eyes</a:t>
            </a:r>
            <a:r>
              <a:rPr spc="-65" dirty="0"/>
              <a:t> </a:t>
            </a:r>
            <a:r>
              <a:rPr spc="-7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9349740" cy="327406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u="heavy" spc="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Eye</a:t>
            </a:r>
            <a:r>
              <a:rPr sz="2400" b="1" u="heavy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movements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14" dirty="0">
                <a:solidFill>
                  <a:srgbClr val="252525"/>
                </a:solidFill>
                <a:latin typeface="Times New Roman"/>
                <a:cs typeface="Times New Roman"/>
              </a:rPr>
              <a:t>1.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Ask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400" spc="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keep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their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head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still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&amp;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follow your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finger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their 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eyes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2.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Move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your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finger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through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various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axis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114" dirty="0">
                <a:solidFill>
                  <a:srgbClr val="252525"/>
                </a:solidFill>
                <a:latin typeface="Times New Roman"/>
                <a:cs typeface="Times New Roman"/>
              </a:rPr>
              <a:t>eye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movement </a:t>
            </a:r>
            <a:r>
              <a:rPr sz="2400" i="1" spc="-180" dirty="0">
                <a:solidFill>
                  <a:srgbClr val="252525"/>
                </a:solidFill>
                <a:latin typeface="Times New Roman"/>
                <a:cs typeface="Times New Roman"/>
              </a:rPr>
              <a:t>(“H“</a:t>
            </a:r>
            <a:r>
              <a:rPr sz="2400" i="1" spc="-1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40" dirty="0">
                <a:solidFill>
                  <a:srgbClr val="252525"/>
                </a:solidFill>
                <a:latin typeface="Times New Roman"/>
                <a:cs typeface="Times New Roman"/>
              </a:rPr>
              <a:t>shape)</a:t>
            </a:r>
            <a:endParaRPr sz="2400">
              <a:latin typeface="Times New Roman"/>
              <a:cs typeface="Times New Roman"/>
            </a:endParaRPr>
          </a:p>
          <a:p>
            <a:pPr marL="299085" marR="58419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3.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Observe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restriction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114" dirty="0">
                <a:solidFill>
                  <a:srgbClr val="252525"/>
                </a:solidFill>
                <a:latin typeface="Times New Roman"/>
                <a:cs typeface="Times New Roman"/>
              </a:rPr>
              <a:t>eye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movements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&amp;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ask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report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any 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double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vision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spc="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pain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i="1" spc="-160" dirty="0">
                <a:solidFill>
                  <a:srgbClr val="252525"/>
                </a:solidFill>
                <a:latin typeface="Times New Roman"/>
                <a:cs typeface="Times New Roman"/>
              </a:rPr>
              <a:t>Eye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movement </a:t>
            </a:r>
            <a:r>
              <a:rPr sz="2400" i="1" spc="-275" dirty="0">
                <a:solidFill>
                  <a:srgbClr val="252525"/>
                </a:solidFill>
                <a:latin typeface="Times New Roman"/>
                <a:cs typeface="Times New Roman"/>
              </a:rPr>
              <a:t>can </a:t>
            </a:r>
            <a:r>
              <a:rPr sz="2400" i="1" spc="-300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restricted </a:t>
            </a:r>
            <a:r>
              <a:rPr sz="2400" i="1" spc="-1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Graves’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disease </a:t>
            </a:r>
            <a:r>
              <a:rPr sz="2400" i="1" spc="-265" dirty="0">
                <a:solidFill>
                  <a:srgbClr val="252525"/>
                </a:solidFill>
                <a:latin typeface="Times New Roman"/>
                <a:cs typeface="Times New Roman"/>
              </a:rPr>
              <a:t>due 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abnormal </a:t>
            </a:r>
            <a:r>
              <a:rPr sz="2400" i="1" spc="-270" dirty="0">
                <a:solidFill>
                  <a:srgbClr val="252525"/>
                </a:solidFill>
                <a:latin typeface="Times New Roman"/>
                <a:cs typeface="Times New Roman"/>
              </a:rPr>
              <a:t>connective</a:t>
            </a:r>
            <a:r>
              <a:rPr sz="2400" i="1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tissue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4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deposition </a:t>
            </a:r>
            <a:r>
              <a:rPr sz="2400" i="1" spc="-1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orbit 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extra-ocular</a:t>
            </a:r>
            <a:r>
              <a:rPr sz="2400" i="1" spc="-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muscles.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240358"/>
            <a:ext cx="2615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Eyes</a:t>
            </a:r>
            <a:r>
              <a:rPr spc="-65" dirty="0"/>
              <a:t> </a:t>
            </a:r>
            <a:r>
              <a:rPr spc="-75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81445"/>
            <a:ext cx="8797290" cy="30333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8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heavy" spc="-3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Lid</a:t>
            </a:r>
            <a:r>
              <a:rPr sz="2200" b="1" u="heavy" spc="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lag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spc="-110" dirty="0">
                <a:solidFill>
                  <a:srgbClr val="252525"/>
                </a:solidFill>
                <a:latin typeface="Times New Roman"/>
                <a:cs typeface="Times New Roman"/>
              </a:rPr>
              <a:t>1.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Hold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your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finger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high </a:t>
            </a:r>
            <a:r>
              <a:rPr sz="2200" spc="-114" dirty="0">
                <a:solidFill>
                  <a:srgbClr val="252525"/>
                </a:solidFill>
                <a:latin typeface="Times New Roman"/>
                <a:cs typeface="Times New Roman"/>
              </a:rPr>
              <a:t>&amp;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ask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r>
              <a:rPr sz="2200" spc="2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follow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it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their </a:t>
            </a:r>
            <a:r>
              <a:rPr sz="2200" spc="-95" dirty="0">
                <a:solidFill>
                  <a:srgbClr val="252525"/>
                </a:solidFill>
                <a:latin typeface="Times New Roman"/>
                <a:cs typeface="Times New Roman"/>
              </a:rPr>
              <a:t>eyes </a:t>
            </a:r>
            <a:r>
              <a:rPr sz="22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(head </a:t>
            </a:r>
            <a:r>
              <a:rPr sz="2200" i="1" spc="-135" dirty="0">
                <a:solidFill>
                  <a:srgbClr val="252525"/>
                </a:solidFill>
                <a:latin typeface="Times New Roman"/>
                <a:cs typeface="Times New Roman"/>
              </a:rPr>
              <a:t>still)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2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2. 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Move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your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finger</a:t>
            </a:r>
            <a:r>
              <a:rPr sz="2200" spc="1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downwards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3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3. 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Observe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upper </a:t>
            </a:r>
            <a:r>
              <a:rPr sz="2200" spc="-90" dirty="0">
                <a:solidFill>
                  <a:srgbClr val="252525"/>
                </a:solidFill>
                <a:latin typeface="Times New Roman"/>
                <a:cs typeface="Times New Roman"/>
              </a:rPr>
              <a:t>eyelid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as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follows your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finger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downwards</a:t>
            </a:r>
            <a:endParaRPr sz="22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112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  <a:tab pos="583565" algn="l"/>
                <a:tab pos="1602105" algn="l"/>
                <a:tab pos="5026660" algn="l"/>
                <a:tab pos="7706359" algn="l"/>
              </a:tabLst>
            </a:pPr>
            <a:r>
              <a:rPr sz="2200" i="1" spc="-80" dirty="0">
                <a:solidFill>
                  <a:srgbClr val="252525"/>
                </a:solidFill>
                <a:latin typeface="Times New Roman"/>
                <a:cs typeface="Times New Roman"/>
              </a:rPr>
              <a:t>If	</a:t>
            </a:r>
            <a:r>
              <a:rPr sz="2200" i="1" spc="-150" dirty="0">
                <a:solidFill>
                  <a:srgbClr val="252525"/>
                </a:solidFill>
                <a:latin typeface="Times New Roman"/>
                <a:cs typeface="Times New Roman"/>
              </a:rPr>
              <a:t>lid </a:t>
            </a:r>
            <a:r>
              <a:rPr sz="22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lag </a:t>
            </a:r>
            <a:r>
              <a:rPr sz="2200" i="1" spc="-16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2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present </a:t>
            </a:r>
            <a:r>
              <a:rPr sz="22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upper </a:t>
            </a:r>
            <a:r>
              <a:rPr sz="2200" i="1" spc="-235" dirty="0">
                <a:solidFill>
                  <a:srgbClr val="252525"/>
                </a:solidFill>
                <a:latin typeface="Times New Roman"/>
                <a:cs typeface="Times New Roman"/>
              </a:rPr>
              <a:t>eyelid </a:t>
            </a:r>
            <a:r>
              <a:rPr sz="2200" i="1" spc="-175" dirty="0">
                <a:solidFill>
                  <a:srgbClr val="252525"/>
                </a:solidFill>
                <a:latin typeface="Times New Roman"/>
                <a:cs typeface="Times New Roman"/>
              </a:rPr>
              <a:t>will </a:t>
            </a:r>
            <a:r>
              <a:rPr sz="2200" i="1" spc="-275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22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observed </a:t>
            </a:r>
            <a:r>
              <a:rPr sz="22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lagging </a:t>
            </a:r>
            <a:r>
              <a:rPr sz="22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behind </a:t>
            </a:r>
            <a:r>
              <a:rPr sz="22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i="1" spc="-290" dirty="0">
                <a:solidFill>
                  <a:srgbClr val="252525"/>
                </a:solidFill>
                <a:latin typeface="Times New Roman"/>
                <a:cs typeface="Times New Roman"/>
              </a:rPr>
              <a:t>eyes’ </a:t>
            </a:r>
            <a:r>
              <a:rPr sz="22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downward  </a:t>
            </a:r>
            <a:r>
              <a:rPr sz="2200" i="1" spc="-240" dirty="0">
                <a:solidFill>
                  <a:srgbClr val="252525"/>
                </a:solidFill>
                <a:latin typeface="Times New Roman"/>
                <a:cs typeface="Times New Roman"/>
              </a:rPr>
              <a:t>movement  </a:t>
            </a:r>
            <a:r>
              <a:rPr sz="2200" i="1" spc="-180" dirty="0">
                <a:solidFill>
                  <a:srgbClr val="252525"/>
                </a:solidFill>
                <a:latin typeface="Times New Roman"/>
                <a:cs typeface="Times New Roman"/>
              </a:rPr>
              <a:t>(the </a:t>
            </a:r>
            <a:r>
              <a:rPr sz="22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sclera  </a:t>
            </a:r>
            <a:r>
              <a:rPr sz="2200" i="1" spc="-175" dirty="0">
                <a:solidFill>
                  <a:srgbClr val="252525"/>
                </a:solidFill>
                <a:latin typeface="Times New Roman"/>
                <a:cs typeface="Times New Roman"/>
              </a:rPr>
              <a:t>will  </a:t>
            </a:r>
            <a:r>
              <a:rPr sz="2200" i="1" spc="-275" dirty="0">
                <a:solidFill>
                  <a:srgbClr val="252525"/>
                </a:solidFill>
                <a:latin typeface="Times New Roman"/>
                <a:cs typeface="Times New Roman"/>
              </a:rPr>
              <a:t>be  </a:t>
            </a:r>
            <a:r>
              <a:rPr sz="22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visible  </a:t>
            </a:r>
            <a:r>
              <a:rPr sz="2200" i="1" spc="-265" dirty="0">
                <a:solidFill>
                  <a:srgbClr val="252525"/>
                </a:solidFill>
                <a:latin typeface="Times New Roman"/>
                <a:cs typeface="Times New Roman"/>
              </a:rPr>
              <a:t>above</a:t>
            </a:r>
            <a:r>
              <a:rPr sz="2200" i="1" spc="-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2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i="1" spc="-145" dirty="0">
                <a:solidFill>
                  <a:srgbClr val="252525"/>
                </a:solidFill>
                <a:latin typeface="Times New Roman"/>
                <a:cs typeface="Times New Roman"/>
              </a:rPr>
              <a:t>iris).	</a:t>
            </a:r>
            <a:r>
              <a:rPr sz="2200" i="1" spc="-55" dirty="0">
                <a:solidFill>
                  <a:srgbClr val="252525"/>
                </a:solidFill>
                <a:latin typeface="Times New Roman"/>
                <a:cs typeface="Times New Roman"/>
              </a:rPr>
              <a:t>Lid </a:t>
            </a:r>
            <a:r>
              <a:rPr sz="22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lag  </a:t>
            </a:r>
            <a:r>
              <a:rPr sz="2200" i="1" spc="-280" dirty="0">
                <a:solidFill>
                  <a:srgbClr val="252525"/>
                </a:solidFill>
                <a:latin typeface="Times New Roman"/>
                <a:cs typeface="Times New Roman"/>
              </a:rPr>
              <a:t>occurs  </a:t>
            </a:r>
            <a:r>
              <a:rPr sz="22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as  </a:t>
            </a:r>
            <a:r>
              <a:rPr sz="22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200" i="1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i="1" spc="-180" dirty="0">
                <a:solidFill>
                  <a:srgbClr val="252525"/>
                </a:solidFill>
                <a:latin typeface="Times New Roman"/>
                <a:cs typeface="Times New Roman"/>
              </a:rPr>
              <a:t>result</a:t>
            </a:r>
            <a:r>
              <a:rPr sz="2200" i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of	</a:t>
            </a:r>
            <a:r>
              <a:rPr sz="22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anterior  </a:t>
            </a:r>
            <a:r>
              <a:rPr sz="2200" i="1" spc="-190" dirty="0">
                <a:solidFill>
                  <a:srgbClr val="252525"/>
                </a:solidFill>
                <a:latin typeface="Times New Roman"/>
                <a:cs typeface="Times New Roman"/>
              </a:rPr>
              <a:t>protrusion</a:t>
            </a:r>
            <a:r>
              <a:rPr sz="22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of	</a:t>
            </a:r>
            <a:r>
              <a:rPr sz="22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i="1" spc="-320" dirty="0">
                <a:solidFill>
                  <a:srgbClr val="252525"/>
                </a:solidFill>
                <a:latin typeface="Times New Roman"/>
                <a:cs typeface="Times New Roman"/>
              </a:rPr>
              <a:t>eye </a:t>
            </a:r>
            <a:r>
              <a:rPr sz="22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from </a:t>
            </a:r>
            <a:r>
              <a:rPr sz="22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i="1" spc="-180" dirty="0">
                <a:solidFill>
                  <a:srgbClr val="252525"/>
                </a:solidFill>
                <a:latin typeface="Times New Roman"/>
                <a:cs typeface="Times New Roman"/>
              </a:rPr>
              <a:t>orbit </a:t>
            </a:r>
            <a:r>
              <a:rPr sz="2200" i="1" spc="-185" dirty="0">
                <a:solidFill>
                  <a:srgbClr val="252525"/>
                </a:solidFill>
                <a:latin typeface="Times New Roman"/>
                <a:cs typeface="Times New Roman"/>
              </a:rPr>
              <a:t>(exophthalmos) </a:t>
            </a:r>
            <a:r>
              <a:rPr sz="22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which </a:t>
            </a:r>
            <a:r>
              <a:rPr sz="2200" i="1" spc="-16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2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associated </a:t>
            </a:r>
            <a:r>
              <a:rPr sz="2200" i="1" spc="-170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2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Graves’</a:t>
            </a:r>
            <a:r>
              <a:rPr sz="22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disease.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6453" y="1240358"/>
            <a:ext cx="1880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65" dirty="0"/>
              <a:t>O</a:t>
            </a:r>
            <a:r>
              <a:rPr spc="-85" dirty="0"/>
              <a:t>utlines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2880360" cy="255143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Anatomy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Physiology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Goiter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Presenting Complaint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Examination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2841" y="1240358"/>
            <a:ext cx="17678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/>
              <a:t>T</a:t>
            </a:r>
            <a:r>
              <a:rPr spc="-45" dirty="0"/>
              <a:t>h</a:t>
            </a:r>
            <a:r>
              <a:rPr spc="-105" dirty="0"/>
              <a:t>yroid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7313295" cy="15208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  <a:tab pos="6148705" algn="l"/>
              </a:tabLst>
            </a:pPr>
            <a:r>
              <a:rPr sz="24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Inspect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midline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of 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neck </a:t>
            </a:r>
            <a:r>
              <a:rPr sz="2400" i="1" spc="-150" dirty="0">
                <a:solidFill>
                  <a:srgbClr val="252525"/>
                </a:solidFill>
                <a:latin typeface="Times New Roman"/>
                <a:cs typeface="Times New Roman"/>
              </a:rPr>
              <a:t>(in  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i="1" spc="-4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75" dirty="0">
                <a:solidFill>
                  <a:srgbClr val="252525"/>
                </a:solidFill>
                <a:latin typeface="Times New Roman"/>
                <a:cs typeface="Times New Roman"/>
              </a:rPr>
              <a:t>region</a:t>
            </a:r>
            <a:r>
              <a:rPr sz="24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of	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i="1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00" dirty="0">
                <a:solidFill>
                  <a:srgbClr val="252525"/>
                </a:solidFill>
                <a:latin typeface="Times New Roman"/>
                <a:cs typeface="Times New Roman"/>
              </a:rPr>
              <a:t>thyroid)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Any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skin changes </a:t>
            </a:r>
            <a:r>
              <a:rPr sz="2400" spc="530" dirty="0">
                <a:solidFill>
                  <a:srgbClr val="252525"/>
                </a:solidFill>
                <a:latin typeface="Times New Roman"/>
                <a:cs typeface="Times New Roman"/>
              </a:rPr>
              <a:t>/</a:t>
            </a:r>
            <a:r>
              <a:rPr sz="2400" spc="2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erythema?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Any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scars?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i="1" spc="-235" dirty="0">
                <a:solidFill>
                  <a:srgbClr val="252525"/>
                </a:solidFill>
                <a:latin typeface="Times New Roman"/>
                <a:cs typeface="Times New Roman"/>
              </a:rPr>
              <a:t>previous </a:t>
            </a:r>
            <a:r>
              <a:rPr sz="2400" i="1" spc="-240" dirty="0">
                <a:solidFill>
                  <a:srgbClr val="252525"/>
                </a:solidFill>
                <a:latin typeface="Times New Roman"/>
                <a:cs typeface="Times New Roman"/>
              </a:rPr>
              <a:t>thyroidectomy </a:t>
            </a:r>
            <a:r>
              <a:rPr sz="2400" i="1" spc="-270" dirty="0">
                <a:solidFill>
                  <a:srgbClr val="252525"/>
                </a:solidFill>
                <a:latin typeface="Times New Roman"/>
                <a:cs typeface="Times New Roman"/>
              </a:rPr>
              <a:t>scars </a:t>
            </a:r>
            <a:r>
              <a:rPr sz="2400" i="1" spc="-275" dirty="0">
                <a:solidFill>
                  <a:srgbClr val="252525"/>
                </a:solidFill>
                <a:latin typeface="Times New Roman"/>
                <a:cs typeface="Times New Roman"/>
              </a:rPr>
              <a:t>can </a:t>
            </a:r>
            <a:r>
              <a:rPr sz="24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easily </a:t>
            </a:r>
            <a:r>
              <a:rPr sz="2400" i="1" spc="-300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2400" i="1" spc="-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40" dirty="0">
                <a:solidFill>
                  <a:srgbClr val="252525"/>
                </a:solidFill>
                <a:latin typeface="Times New Roman"/>
                <a:cs typeface="Times New Roman"/>
              </a:rPr>
              <a:t>missed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1240358"/>
            <a:ext cx="3321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Thyroid</a:t>
            </a:r>
            <a:r>
              <a:rPr spc="-8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7689850" cy="15208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u="heavy" spc="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Masses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  <a:tab pos="5673090" algn="l"/>
              </a:tabLst>
            </a:pPr>
            <a:r>
              <a:rPr sz="2400" b="1" spc="85" dirty="0">
                <a:solidFill>
                  <a:srgbClr val="252525"/>
                </a:solidFill>
                <a:latin typeface="Times New Roman"/>
                <a:cs typeface="Times New Roman"/>
              </a:rPr>
              <a:t>Note </a:t>
            </a:r>
            <a:r>
              <a:rPr sz="24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any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swelling </a:t>
            </a:r>
            <a:r>
              <a:rPr sz="2400" b="1" spc="655" dirty="0">
                <a:solidFill>
                  <a:srgbClr val="252525"/>
                </a:solidFill>
                <a:latin typeface="Times New Roman"/>
                <a:cs typeface="Times New Roman"/>
              </a:rPr>
              <a:t>/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masses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area</a:t>
            </a:r>
            <a:r>
              <a:rPr sz="24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	</a:t>
            </a:r>
            <a:r>
              <a:rPr sz="2400" i="1" spc="-265" dirty="0">
                <a:solidFill>
                  <a:srgbClr val="252525"/>
                </a:solidFill>
                <a:latin typeface="Times New Roman"/>
                <a:cs typeface="Times New Roman"/>
              </a:rPr>
              <a:t>assess </a:t>
            </a:r>
            <a:r>
              <a:rPr sz="2400" i="1" spc="-160" dirty="0">
                <a:solidFill>
                  <a:srgbClr val="252525"/>
                </a:solidFill>
                <a:latin typeface="Times New Roman"/>
                <a:cs typeface="Times New Roman"/>
              </a:rPr>
              <a:t>size </a:t>
            </a:r>
            <a:r>
              <a:rPr sz="2400" i="1" spc="305" dirty="0">
                <a:solidFill>
                  <a:srgbClr val="252525"/>
                </a:solidFill>
                <a:latin typeface="Times New Roman"/>
                <a:cs typeface="Times New Roman"/>
              </a:rPr>
              <a:t>&amp;</a:t>
            </a:r>
            <a:r>
              <a:rPr sz="2400" i="1" spc="-3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54" dirty="0">
                <a:solidFill>
                  <a:srgbClr val="252525"/>
                </a:solidFill>
                <a:latin typeface="Times New Roman"/>
                <a:cs typeface="Times New Roman"/>
              </a:rPr>
              <a:t>shape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i="1" spc="-17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normal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gland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should </a:t>
            </a:r>
            <a:r>
              <a:rPr sz="2400" i="1" spc="-200" dirty="0">
                <a:solidFill>
                  <a:srgbClr val="252525"/>
                </a:solidFill>
                <a:latin typeface="Times New Roman"/>
                <a:cs typeface="Times New Roman"/>
              </a:rPr>
              <a:t>not </a:t>
            </a:r>
            <a:r>
              <a:rPr sz="2400" i="1" spc="-300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r>
              <a:rPr sz="2400" i="1" spc="-2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visible.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1240358"/>
            <a:ext cx="33229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Thyroid 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8016875" cy="30664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u="heavy" spc="-60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If </a:t>
            </a:r>
            <a:r>
              <a:rPr sz="2400" b="1" u="heavy" spc="-5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2400" b="1" u="heavy" spc="2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mass </a:t>
            </a:r>
            <a:r>
              <a:rPr sz="2400" b="1" u="heavy" spc="3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is </a:t>
            </a:r>
            <a:r>
              <a:rPr sz="2400" b="1" u="heavy" spc="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noted </a:t>
            </a:r>
            <a:r>
              <a:rPr sz="2400" b="1" u="heavy" spc="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2400" b="1" u="heavy" spc="-204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inspection…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14" dirty="0">
                <a:solidFill>
                  <a:srgbClr val="252525"/>
                </a:solidFill>
                <a:latin typeface="Times New Roman"/>
                <a:cs typeface="Times New Roman"/>
              </a:rPr>
              <a:t>1. </a:t>
            </a: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Ask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swallow </a:t>
            </a:r>
            <a:r>
              <a:rPr sz="2400" b="1" spc="45" dirty="0">
                <a:solidFill>
                  <a:srgbClr val="252525"/>
                </a:solidFill>
                <a:latin typeface="Times New Roman"/>
                <a:cs typeface="Times New Roman"/>
              </a:rPr>
              <a:t>some</a:t>
            </a:r>
            <a:r>
              <a:rPr sz="2400" b="1" spc="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water: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Observe the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movement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spc="-2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Masses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embedded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gland </a:t>
            </a:r>
            <a:r>
              <a:rPr sz="2400" spc="-125" dirty="0">
                <a:solidFill>
                  <a:srgbClr val="252525"/>
                </a:solidFill>
                <a:latin typeface="Times New Roman"/>
                <a:cs typeface="Times New Roman"/>
              </a:rPr>
              <a:t>will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move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swallowing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Thyroglossal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cysts </a:t>
            </a:r>
            <a:r>
              <a:rPr sz="2400" spc="-125" dirty="0">
                <a:solidFill>
                  <a:srgbClr val="252525"/>
                </a:solidFill>
                <a:latin typeface="Times New Roman"/>
                <a:cs typeface="Times New Roman"/>
              </a:rPr>
              <a:t>will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also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move with</a:t>
            </a:r>
            <a:r>
              <a:rPr sz="2400" spc="3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swallowing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Lymph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nodes </a:t>
            </a:r>
            <a:r>
              <a:rPr sz="2400" spc="-125" dirty="0">
                <a:solidFill>
                  <a:srgbClr val="252525"/>
                </a:solidFill>
                <a:latin typeface="Times New Roman"/>
                <a:cs typeface="Times New Roman"/>
              </a:rPr>
              <a:t>will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move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very</a:t>
            </a:r>
            <a:r>
              <a:rPr sz="2400" spc="2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little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1240358"/>
            <a:ext cx="33229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Thyroid 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6388100" cy="15208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2. </a:t>
            </a: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Ask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protrude their</a:t>
            </a:r>
            <a:r>
              <a:rPr sz="2400" b="1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tongue: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gland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masses </a:t>
            </a:r>
            <a:r>
              <a:rPr sz="2400" spc="530" dirty="0">
                <a:solidFill>
                  <a:srgbClr val="252525"/>
                </a:solidFill>
                <a:latin typeface="Times New Roman"/>
                <a:cs typeface="Times New Roman"/>
              </a:rPr>
              <a:t>/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lymph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nodes </a:t>
            </a:r>
            <a:r>
              <a:rPr sz="2400" spc="-125" dirty="0">
                <a:solidFill>
                  <a:srgbClr val="252525"/>
                </a:solidFill>
                <a:latin typeface="Times New Roman"/>
                <a:cs typeface="Times New Roman"/>
              </a:rPr>
              <a:t>will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not</a:t>
            </a:r>
            <a:r>
              <a:rPr sz="2400" spc="-1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move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Thyroglossal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cysts </a:t>
            </a:r>
            <a:r>
              <a:rPr sz="2400" spc="-125" dirty="0">
                <a:solidFill>
                  <a:srgbClr val="252525"/>
                </a:solidFill>
                <a:latin typeface="Times New Roman"/>
                <a:cs typeface="Times New Roman"/>
              </a:rPr>
              <a:t>will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move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upwards</a:t>
            </a:r>
            <a:r>
              <a:rPr sz="2400" spc="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noticeably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1109" y="1240358"/>
            <a:ext cx="2051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Palpation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8836660" cy="23933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459"/>
              </a:spcBef>
              <a:buClr>
                <a:srgbClr val="B05E28"/>
              </a:buClr>
              <a:buSzPct val="110416"/>
              <a:buFont typeface="Wingdings"/>
              <a:buChar char=""/>
              <a:tabLst>
                <a:tab pos="325755" algn="l"/>
              </a:tabLst>
            </a:pPr>
            <a:r>
              <a:rPr sz="2400" b="1" spc="-80" dirty="0">
                <a:solidFill>
                  <a:srgbClr val="252525"/>
                </a:solidFill>
                <a:latin typeface="Times New Roman"/>
                <a:cs typeface="Times New Roman"/>
              </a:rPr>
              <a:t>Anterior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Approach</a:t>
            </a:r>
            <a:endParaRPr sz="2400">
              <a:latin typeface="Times New Roman"/>
              <a:cs typeface="Times New Roman"/>
            </a:endParaRPr>
          </a:p>
          <a:p>
            <a:pPr marL="325120" indent="-312420">
              <a:lnSpc>
                <a:spcPct val="100000"/>
              </a:lnSpc>
              <a:spcBef>
                <a:spcPts val="755"/>
              </a:spcBef>
              <a:buClr>
                <a:srgbClr val="B05E28"/>
              </a:buClr>
              <a:buSzPct val="110416"/>
              <a:buFont typeface="Wingdings"/>
              <a:buChar char=""/>
              <a:tabLst>
                <a:tab pos="325755" algn="l"/>
              </a:tabLst>
            </a:pPr>
            <a:r>
              <a:rPr sz="24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Posterior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Approach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examination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best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carried 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out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from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behind,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patient’s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neck 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slightly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extended.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1109" y="1240358"/>
            <a:ext cx="2051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Palpation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66161"/>
            <a:ext cx="928179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Stand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behind the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&amp;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ask </a:t>
            </a: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them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slightly </a:t>
            </a: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flex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their </a:t>
            </a:r>
            <a:r>
              <a:rPr sz="24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neck </a:t>
            </a:r>
            <a:r>
              <a:rPr sz="2400" i="1" spc="-190" dirty="0">
                <a:solidFill>
                  <a:srgbClr val="252525"/>
                </a:solidFill>
                <a:latin typeface="Times New Roman"/>
                <a:cs typeface="Times New Roman"/>
              </a:rPr>
              <a:t>(to </a:t>
            </a:r>
            <a:r>
              <a:rPr sz="2400" i="1" spc="-155" dirty="0">
                <a:solidFill>
                  <a:srgbClr val="252525"/>
                </a:solidFill>
                <a:latin typeface="Times New Roman"/>
                <a:cs typeface="Times New Roman"/>
              </a:rPr>
              <a:t>relax  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sternocleidomastoids).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Place </a:t>
            </a:r>
            <a:r>
              <a:rPr sz="24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your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hands </a:t>
            </a: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either </a:t>
            </a:r>
            <a:r>
              <a:rPr sz="24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side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b="1" spc="-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neck.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Ask </a:t>
            </a:r>
            <a:r>
              <a:rPr sz="24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if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has </a:t>
            </a:r>
            <a:r>
              <a:rPr sz="24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any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pain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neck </a:t>
            </a: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before</a:t>
            </a:r>
            <a:r>
              <a:rPr sz="24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palpating.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002" y="1240358"/>
            <a:ext cx="5304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Palpation </a:t>
            </a:r>
            <a:r>
              <a:rPr spc="-70" dirty="0"/>
              <a:t>(cont.)</a:t>
            </a:r>
            <a:r>
              <a:rPr spc="80" dirty="0"/>
              <a:t> </a:t>
            </a:r>
            <a:r>
              <a:rPr spc="-75" dirty="0"/>
              <a:t>thyroid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9638665" cy="306641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When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palpating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gland, </a:t>
            </a:r>
            <a:r>
              <a:rPr sz="2400" b="1" spc="40" dirty="0">
                <a:solidFill>
                  <a:srgbClr val="252525"/>
                </a:solidFill>
                <a:latin typeface="Times New Roman"/>
                <a:cs typeface="Times New Roman"/>
              </a:rPr>
              <a:t>assess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b="1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following: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Size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does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it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feel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enlarged? </a:t>
            </a:r>
            <a:r>
              <a:rPr sz="2400" i="1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i="1" spc="20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goitre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Symmetry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one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lobe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significantly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larger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than the</a:t>
            </a:r>
            <a:r>
              <a:rPr sz="2400" spc="2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other?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Consistency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does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feel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smooth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nodular? </a:t>
            </a:r>
            <a:r>
              <a:rPr sz="2400" i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e.g. </a:t>
            </a:r>
            <a:r>
              <a:rPr sz="2400" i="1" spc="-190" dirty="0">
                <a:solidFill>
                  <a:srgbClr val="252525"/>
                </a:solidFill>
                <a:latin typeface="Times New Roman"/>
                <a:cs typeface="Times New Roman"/>
              </a:rPr>
              <a:t>multinodular</a:t>
            </a:r>
            <a:r>
              <a:rPr sz="2400" i="1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goitre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Masses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there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any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distinct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masses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within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spc="-120" dirty="0">
                <a:solidFill>
                  <a:srgbClr val="252525"/>
                </a:solidFill>
                <a:latin typeface="Times New Roman"/>
                <a:cs typeface="Times New Roman"/>
              </a:rPr>
              <a:t>gland’s</a:t>
            </a:r>
            <a:r>
              <a:rPr sz="2400" spc="3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tissue?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Palpable </a:t>
            </a:r>
            <a:r>
              <a:rPr sz="24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thrill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sometimes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noted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 thyrotoxicosis </a:t>
            </a:r>
            <a:r>
              <a:rPr sz="2400" i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i="1" spc="-265" dirty="0">
                <a:solidFill>
                  <a:srgbClr val="252525"/>
                </a:solidFill>
                <a:latin typeface="Times New Roman"/>
                <a:cs typeface="Times New Roman"/>
              </a:rPr>
              <a:t>due 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increased</a:t>
            </a:r>
            <a:r>
              <a:rPr sz="2400" i="1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vascularity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Palpation</a:t>
            </a:r>
            <a:r>
              <a:rPr spc="-40" dirty="0"/>
              <a:t> </a:t>
            </a:r>
            <a:r>
              <a:rPr spc="-70" dirty="0"/>
              <a:t>(cont.)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45656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457200" algn="l"/>
                <a:tab pos="457834" algn="l"/>
              </a:tabLst>
            </a:pPr>
            <a:r>
              <a:rPr spc="-45" dirty="0"/>
              <a:t>Procedure:</a:t>
            </a:r>
          </a:p>
          <a:p>
            <a:pPr marL="456565" marR="5080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457200" algn="l"/>
                <a:tab pos="457834" algn="l"/>
              </a:tabLst>
            </a:pPr>
            <a:r>
              <a:rPr spc="-114" dirty="0"/>
              <a:t>1. </a:t>
            </a:r>
            <a:r>
              <a:rPr spc="5" dirty="0"/>
              <a:t>Place </a:t>
            </a:r>
            <a:r>
              <a:rPr dirty="0"/>
              <a:t>the </a:t>
            </a:r>
            <a:r>
              <a:rPr spc="-75" dirty="0"/>
              <a:t>3 </a:t>
            </a:r>
            <a:r>
              <a:rPr dirty="0"/>
              <a:t>middle </a:t>
            </a:r>
            <a:r>
              <a:rPr spc="-15" dirty="0"/>
              <a:t>fingers of </a:t>
            </a:r>
            <a:r>
              <a:rPr spc="10" dirty="0"/>
              <a:t>each </a:t>
            </a:r>
            <a:r>
              <a:rPr spc="-25" dirty="0"/>
              <a:t>hand </a:t>
            </a:r>
            <a:r>
              <a:rPr spc="5" dirty="0"/>
              <a:t>along </a:t>
            </a:r>
            <a:r>
              <a:rPr dirty="0"/>
              <a:t>the midline </a:t>
            </a:r>
            <a:r>
              <a:rPr spc="-15" dirty="0"/>
              <a:t>of </a:t>
            </a:r>
            <a:r>
              <a:rPr dirty="0"/>
              <a:t>the </a:t>
            </a:r>
            <a:r>
              <a:rPr spc="5" dirty="0"/>
              <a:t>neck  </a:t>
            </a:r>
            <a:r>
              <a:rPr spc="-5" dirty="0"/>
              <a:t>below </a:t>
            </a:r>
            <a:r>
              <a:rPr dirty="0"/>
              <a:t>the</a:t>
            </a:r>
            <a:r>
              <a:rPr spc="-5" dirty="0"/>
              <a:t> </a:t>
            </a:r>
            <a:r>
              <a:rPr spc="10" dirty="0"/>
              <a:t>chin</a:t>
            </a:r>
          </a:p>
          <a:p>
            <a:pPr marL="456565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457200" algn="l"/>
                <a:tab pos="457834" algn="l"/>
              </a:tabLst>
            </a:pPr>
            <a:r>
              <a:rPr spc="-30" dirty="0"/>
              <a:t>2. </a:t>
            </a:r>
            <a:r>
              <a:rPr spc="-5" dirty="0"/>
              <a:t>Locate </a:t>
            </a:r>
            <a:r>
              <a:rPr dirty="0"/>
              <a:t>the </a:t>
            </a:r>
            <a:r>
              <a:rPr spc="-50" dirty="0"/>
              <a:t>upper </a:t>
            </a:r>
            <a:r>
              <a:rPr spc="45" dirty="0"/>
              <a:t>edge </a:t>
            </a:r>
            <a:r>
              <a:rPr spc="-15" dirty="0"/>
              <a:t>of </a:t>
            </a:r>
            <a:r>
              <a:rPr dirty="0"/>
              <a:t>the </a:t>
            </a:r>
            <a:r>
              <a:rPr spc="-50" dirty="0"/>
              <a:t>thyroid </a:t>
            </a:r>
            <a:r>
              <a:rPr spc="-10" dirty="0"/>
              <a:t>cartilage </a:t>
            </a:r>
            <a:r>
              <a:rPr spc="-210" dirty="0"/>
              <a:t>(</a:t>
            </a:r>
            <a:r>
              <a:rPr b="0" i="1" spc="-210" dirty="0">
                <a:latin typeface="Times New Roman"/>
                <a:cs typeface="Times New Roman"/>
              </a:rPr>
              <a:t>“Adam’s</a:t>
            </a:r>
            <a:r>
              <a:rPr b="0" i="1" spc="-150" dirty="0">
                <a:latin typeface="Times New Roman"/>
                <a:cs typeface="Times New Roman"/>
              </a:rPr>
              <a:t> </a:t>
            </a:r>
            <a:r>
              <a:rPr b="0" i="1" spc="-215" dirty="0">
                <a:latin typeface="Times New Roman"/>
                <a:cs typeface="Times New Roman"/>
              </a:rPr>
              <a:t>apple”</a:t>
            </a:r>
            <a:r>
              <a:rPr spc="-215" dirty="0"/>
              <a:t>)</a:t>
            </a:r>
          </a:p>
          <a:p>
            <a:pPr marL="45656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457200" algn="l"/>
                <a:tab pos="457834" algn="l"/>
              </a:tabLst>
            </a:pPr>
            <a:r>
              <a:rPr spc="-30" dirty="0"/>
              <a:t>3. </a:t>
            </a:r>
            <a:r>
              <a:rPr spc="-35" dirty="0"/>
              <a:t>Move </a:t>
            </a:r>
            <a:r>
              <a:rPr spc="-50" dirty="0"/>
              <a:t>inferiorly </a:t>
            </a:r>
            <a:r>
              <a:rPr spc="-25" dirty="0"/>
              <a:t>until </a:t>
            </a:r>
            <a:r>
              <a:rPr spc="-35" dirty="0"/>
              <a:t>you reach </a:t>
            </a:r>
            <a:r>
              <a:rPr dirty="0"/>
              <a:t>the </a:t>
            </a:r>
            <a:r>
              <a:rPr spc="-10" dirty="0"/>
              <a:t>cricoid cartilage </a:t>
            </a:r>
            <a:r>
              <a:rPr spc="655" dirty="0"/>
              <a:t>/</a:t>
            </a:r>
            <a:r>
              <a:rPr spc="170" dirty="0"/>
              <a:t> </a:t>
            </a:r>
            <a:r>
              <a:rPr spc="-40" dirty="0"/>
              <a:t>ring</a:t>
            </a:r>
          </a:p>
          <a:p>
            <a:pPr marL="45656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457200" algn="l"/>
                <a:tab pos="457834" algn="l"/>
              </a:tabLst>
            </a:pPr>
            <a:r>
              <a:rPr spc="-25" dirty="0"/>
              <a:t>4. </a:t>
            </a:r>
            <a:r>
              <a:rPr spc="40" dirty="0"/>
              <a:t>The </a:t>
            </a:r>
            <a:r>
              <a:rPr spc="-55" dirty="0"/>
              <a:t>first </a:t>
            </a:r>
            <a:r>
              <a:rPr spc="-75" dirty="0"/>
              <a:t>2 </a:t>
            </a:r>
            <a:r>
              <a:rPr spc="-20" dirty="0"/>
              <a:t>rings </a:t>
            </a:r>
            <a:r>
              <a:rPr spc="-15" dirty="0"/>
              <a:t>of </a:t>
            </a:r>
            <a:r>
              <a:rPr dirty="0"/>
              <a:t>the </a:t>
            </a:r>
            <a:r>
              <a:rPr spc="-40" dirty="0"/>
              <a:t>trachea </a:t>
            </a:r>
            <a:r>
              <a:rPr spc="-70" dirty="0"/>
              <a:t>are </a:t>
            </a:r>
            <a:r>
              <a:rPr spc="-5" dirty="0"/>
              <a:t>located below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cricoid</a:t>
            </a:r>
          </a:p>
          <a:p>
            <a:pPr marL="456565">
              <a:lnSpc>
                <a:spcPct val="100000"/>
              </a:lnSpc>
            </a:pPr>
            <a:r>
              <a:rPr spc="-10" dirty="0"/>
              <a:t>cartilage </a:t>
            </a:r>
            <a:r>
              <a:rPr spc="-25" dirty="0"/>
              <a:t>and </a:t>
            </a:r>
            <a:r>
              <a:rPr dirty="0"/>
              <a:t>the </a:t>
            </a:r>
            <a:r>
              <a:rPr spc="-50" dirty="0"/>
              <a:t>thyroid </a:t>
            </a:r>
            <a:r>
              <a:rPr spc="10" dirty="0"/>
              <a:t>isthmus </a:t>
            </a:r>
            <a:r>
              <a:rPr spc="-25" dirty="0"/>
              <a:t>overlies </a:t>
            </a:r>
            <a:r>
              <a:rPr dirty="0"/>
              <a:t>this</a:t>
            </a:r>
            <a:r>
              <a:rPr spc="20" dirty="0"/>
              <a:t> </a:t>
            </a:r>
            <a:r>
              <a:rPr spc="-65" dirty="0"/>
              <a:t>area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Palpation</a:t>
            </a:r>
            <a:r>
              <a:rPr spc="-40" dirty="0"/>
              <a:t> </a:t>
            </a:r>
            <a:r>
              <a:rPr spc="-7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0208" y="2368041"/>
            <a:ext cx="9645015" cy="376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30250" indent="-286385">
              <a:lnSpc>
                <a:spcPct val="100000"/>
              </a:lnSpc>
              <a:spcBef>
                <a:spcPts val="10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5. Palpate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isthmus </a:t>
            </a:r>
            <a:r>
              <a:rPr sz="24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using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pads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your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fingers(index  </a:t>
            </a: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finfers) </a:t>
            </a:r>
            <a:r>
              <a:rPr sz="2400" b="1" spc="-140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sz="2400" i="1" spc="-140" dirty="0">
                <a:solidFill>
                  <a:srgbClr val="252525"/>
                </a:solidFill>
                <a:latin typeface="Times New Roman"/>
                <a:cs typeface="Times New Roman"/>
              </a:rPr>
              <a:t>not 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i="1" spc="-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125" dirty="0">
                <a:solidFill>
                  <a:srgbClr val="252525"/>
                </a:solidFill>
                <a:latin typeface="Times New Roman"/>
                <a:cs typeface="Times New Roman"/>
              </a:rPr>
              <a:t>tips</a:t>
            </a:r>
            <a:r>
              <a:rPr sz="2400" b="1" spc="-125" dirty="0">
                <a:solidFill>
                  <a:srgbClr val="252525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6. </a:t>
            </a: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Palpate </a:t>
            </a:r>
            <a:r>
              <a:rPr sz="24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each </a:t>
            </a:r>
            <a:r>
              <a:rPr sz="24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lateral </a:t>
            </a: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lobe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including </a:t>
            </a:r>
            <a:r>
              <a:rPr sz="2400" b="1" spc="-65" dirty="0">
                <a:solidFill>
                  <a:srgbClr val="252525"/>
                </a:solidFill>
                <a:latin typeface="Times New Roman"/>
                <a:cs typeface="Times New Roman"/>
              </a:rPr>
              <a:t>inferior </a:t>
            </a:r>
            <a:r>
              <a:rPr sz="24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border</a:t>
            </a:r>
            <a:r>
              <a:rPr sz="24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turn </a:t>
            </a:r>
            <a:r>
              <a:rPr sz="24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by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moving </a:t>
            </a:r>
            <a:r>
              <a:rPr sz="24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your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fingers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down </a:t>
            </a: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slightly </a:t>
            </a:r>
            <a:r>
              <a:rPr sz="24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laterally from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b="1" spc="3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isthmus</a:t>
            </a:r>
            <a:endParaRPr sz="2400">
              <a:latin typeface="Times New Roman"/>
              <a:cs typeface="Times New Roman"/>
            </a:endParaRPr>
          </a:p>
          <a:p>
            <a:pPr marL="299085" marR="61594" indent="-286385" algn="just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7. </a:t>
            </a: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Ask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swallow </a:t>
            </a:r>
            <a:r>
              <a:rPr sz="2400" b="1" spc="50" dirty="0">
                <a:solidFill>
                  <a:srgbClr val="252525"/>
                </a:solidFill>
                <a:latin typeface="Times New Roman"/>
                <a:cs typeface="Times New Roman"/>
              </a:rPr>
              <a:t>some </a:t>
            </a:r>
            <a:r>
              <a:rPr sz="24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water,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whilst </a:t>
            </a: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you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feel </a:t>
            </a:r>
            <a:r>
              <a:rPr sz="24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symmetrical  </a:t>
            </a:r>
            <a:r>
              <a:rPr sz="24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elevation/superior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movement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b="1" spc="-155" dirty="0">
                <a:solidFill>
                  <a:srgbClr val="252525"/>
                </a:solidFill>
                <a:latin typeface="Times New Roman"/>
                <a:cs typeface="Times New Roman"/>
              </a:rPr>
              <a:t>lobes</a:t>
            </a:r>
            <a:r>
              <a:rPr sz="2400" spc="-155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sz="2400" i="1" spc="-155" dirty="0">
                <a:solidFill>
                  <a:srgbClr val="252525"/>
                </a:solidFill>
                <a:latin typeface="Times New Roman"/>
                <a:cs typeface="Times New Roman"/>
              </a:rPr>
              <a:t>asymmetrical </a:t>
            </a:r>
            <a:r>
              <a:rPr sz="2400" i="1" spc="-235" dirty="0">
                <a:solidFill>
                  <a:srgbClr val="252525"/>
                </a:solidFill>
                <a:latin typeface="Times New Roman"/>
                <a:cs typeface="Times New Roman"/>
              </a:rPr>
              <a:t>elevation </a:t>
            </a:r>
            <a:r>
              <a:rPr sz="24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may 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suggest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unilateral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thyroid</a:t>
            </a:r>
            <a:r>
              <a:rPr sz="2400" i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mass)</a:t>
            </a:r>
            <a:endParaRPr sz="2400">
              <a:latin typeface="Times New Roman"/>
              <a:cs typeface="Times New Roman"/>
            </a:endParaRPr>
          </a:p>
          <a:p>
            <a:pPr marL="299085" marR="905510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  <a:tab pos="7604125" algn="l"/>
              </a:tabLst>
            </a:pP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8. </a:t>
            </a: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Ask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protrude their </a:t>
            </a:r>
            <a:r>
              <a:rPr sz="24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tongue </a:t>
            </a:r>
            <a:r>
              <a:rPr sz="24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once</a:t>
            </a:r>
            <a:r>
              <a:rPr sz="2400" b="1" spc="2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more</a:t>
            </a:r>
            <a:r>
              <a:rPr sz="24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25" dirty="0">
                <a:solidFill>
                  <a:srgbClr val="252525"/>
                </a:solidFill>
                <a:latin typeface="Times New Roman"/>
                <a:cs typeface="Times New Roman"/>
              </a:rPr>
              <a:t>(</a:t>
            </a:r>
            <a:r>
              <a:rPr sz="2400" i="1" spc="-125" dirty="0">
                <a:solidFill>
                  <a:srgbClr val="252525"/>
                </a:solidFill>
                <a:latin typeface="Times New Roman"/>
                <a:cs typeface="Times New Roman"/>
              </a:rPr>
              <a:t>if	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i="1" spc="-235" dirty="0">
                <a:solidFill>
                  <a:srgbClr val="252525"/>
                </a:solidFill>
                <a:latin typeface="Times New Roman"/>
                <a:cs typeface="Times New Roman"/>
              </a:rPr>
              <a:t>mass </a:t>
            </a:r>
            <a:r>
              <a:rPr sz="2400" i="1" spc="-17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a  </a:t>
            </a:r>
            <a:r>
              <a:rPr sz="24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thyroglossal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cyst, </a:t>
            </a:r>
            <a:r>
              <a:rPr sz="2400" i="1" spc="-95" dirty="0">
                <a:solidFill>
                  <a:srgbClr val="252525"/>
                </a:solidFill>
                <a:latin typeface="Times New Roman"/>
                <a:cs typeface="Times New Roman"/>
              </a:rPr>
              <a:t>it </a:t>
            </a:r>
            <a:r>
              <a:rPr sz="2400" i="1" spc="-190" dirty="0">
                <a:solidFill>
                  <a:srgbClr val="252525"/>
                </a:solidFill>
                <a:latin typeface="Times New Roman"/>
                <a:cs typeface="Times New Roman"/>
              </a:rPr>
              <a:t>will </a:t>
            </a:r>
            <a:r>
              <a:rPr sz="2400" i="1" spc="-240" dirty="0">
                <a:solidFill>
                  <a:srgbClr val="252525"/>
                </a:solidFill>
                <a:latin typeface="Times New Roman"/>
                <a:cs typeface="Times New Roman"/>
              </a:rPr>
              <a:t>rise </a:t>
            </a:r>
            <a:r>
              <a:rPr sz="24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during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tongue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protrusion</a:t>
            </a:r>
            <a:r>
              <a:rPr sz="2400" spc="-195" dirty="0">
                <a:solidFill>
                  <a:srgbClr val="252525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Palpation</a:t>
            </a:r>
            <a:r>
              <a:rPr spc="-40" dirty="0"/>
              <a:t> </a:t>
            </a:r>
            <a:r>
              <a:rPr spc="-7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7910830" cy="100584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u="heavy" spc="-60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If </a:t>
            </a:r>
            <a:r>
              <a:rPr sz="2400" b="1" u="heavy" spc="-5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2400" b="1" u="heavy" spc="2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mass </a:t>
            </a:r>
            <a:r>
              <a:rPr sz="2400" b="1" u="heavy" spc="3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400" b="1" u="heavy" spc="-16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noted…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  <a:tab pos="1301750" algn="l"/>
              </a:tabLst>
            </a:pPr>
            <a:r>
              <a:rPr sz="24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Assess	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position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530" dirty="0">
                <a:solidFill>
                  <a:srgbClr val="252525"/>
                </a:solidFill>
                <a:latin typeface="Times New Roman"/>
                <a:cs typeface="Times New Roman"/>
              </a:rPr>
              <a:t>/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shape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530" dirty="0">
                <a:solidFill>
                  <a:srgbClr val="252525"/>
                </a:solidFill>
                <a:latin typeface="Times New Roman"/>
                <a:cs typeface="Times New Roman"/>
              </a:rPr>
              <a:t>/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tenderness/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consistency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530" dirty="0">
                <a:solidFill>
                  <a:srgbClr val="252525"/>
                </a:solidFill>
                <a:latin typeface="Times New Roman"/>
                <a:cs typeface="Times New Roman"/>
              </a:rPr>
              <a:t>/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mobility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4826" y="1240358"/>
            <a:ext cx="20218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Anatomy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69210"/>
            <a:ext cx="6344285" cy="3146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Site </a:t>
            </a:r>
            <a:r>
              <a:rPr sz="2200" spc="220" dirty="0">
                <a:solidFill>
                  <a:srgbClr val="252525"/>
                </a:solidFill>
                <a:latin typeface="Times New Roman"/>
                <a:cs typeface="Times New Roman"/>
              </a:rPr>
              <a:t>= </a:t>
            </a:r>
            <a:r>
              <a:rPr sz="2200" spc="3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200" spc="5" dirty="0">
                <a:solidFill>
                  <a:srgbClr val="252525"/>
                </a:solidFill>
                <a:latin typeface="Times New Roman"/>
                <a:cs typeface="Times New Roman"/>
              </a:rPr>
              <a:t>front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lower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Part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of neck/located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 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cervical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region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anterior 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larynx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consists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2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lobes 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united </a:t>
            </a:r>
            <a:r>
              <a:rPr sz="2200" spc="-100" dirty="0">
                <a:solidFill>
                  <a:srgbClr val="252525"/>
                </a:solidFill>
                <a:latin typeface="Times New Roman"/>
                <a:cs typeface="Times New Roman"/>
              </a:rPr>
              <a:t>by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an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isthmus.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Right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lobe </a:t>
            </a:r>
            <a:r>
              <a:rPr sz="2200" spc="-85" dirty="0">
                <a:solidFill>
                  <a:srgbClr val="252525"/>
                </a:solidFill>
                <a:latin typeface="Times New Roman"/>
                <a:cs typeface="Times New Roman"/>
              </a:rPr>
              <a:t>is slightly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larger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than 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left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lobe</a:t>
            </a:r>
            <a:endParaRPr sz="2200">
              <a:latin typeface="Times New Roman"/>
              <a:cs typeface="Times New Roman"/>
            </a:endParaRPr>
          </a:p>
          <a:p>
            <a:pPr marL="299085" marR="188595" indent="-286385">
              <a:lnSpc>
                <a:spcPct val="100000"/>
              </a:lnSpc>
              <a:spcBef>
                <a:spcPts val="11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Each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lobe extends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from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middle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cartilage 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to  </a:t>
            </a:r>
            <a:r>
              <a:rPr sz="2200" spc="10" dirty="0">
                <a:solidFill>
                  <a:srgbClr val="252525"/>
                </a:solidFill>
                <a:latin typeface="Times New Roman"/>
                <a:cs typeface="Times New Roman"/>
              </a:rPr>
              <a:t>fourth </a:t>
            </a:r>
            <a:r>
              <a:rPr sz="2200" spc="5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fifth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tracheal</a:t>
            </a:r>
            <a:r>
              <a:rPr sz="22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ring.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Isthmus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extends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from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second 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200" spc="10" dirty="0">
                <a:solidFill>
                  <a:srgbClr val="252525"/>
                </a:solidFill>
                <a:latin typeface="Times New Roman"/>
                <a:cs typeface="Times New Roman"/>
              </a:rPr>
              <a:t>fourth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tracheal</a:t>
            </a:r>
            <a:r>
              <a:rPr sz="2200" spc="1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ring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Shape </a:t>
            </a:r>
            <a:r>
              <a:rPr sz="2200" spc="220" dirty="0">
                <a:solidFill>
                  <a:srgbClr val="252525"/>
                </a:solidFill>
                <a:latin typeface="Times New Roman"/>
                <a:cs typeface="Times New Roman"/>
              </a:rPr>
              <a:t>=</a:t>
            </a:r>
            <a:r>
              <a:rPr sz="220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Butterfly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62543" y="1327403"/>
            <a:ext cx="2988563" cy="4090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8341" y="1240358"/>
            <a:ext cx="6734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Palpation </a:t>
            </a:r>
            <a:r>
              <a:rPr spc="-70" dirty="0"/>
              <a:t>(cont.) </a:t>
            </a:r>
            <a:r>
              <a:rPr spc="-95" dirty="0"/>
              <a:t>Lymph</a:t>
            </a:r>
            <a:r>
              <a:rPr spc="135" dirty="0"/>
              <a:t> </a:t>
            </a:r>
            <a:r>
              <a:rPr spc="-30" dirty="0"/>
              <a:t>nodes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9172" y="2564079"/>
            <a:ext cx="9187815" cy="334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755" indent="-313055">
              <a:lnSpc>
                <a:spcPts val="3050"/>
              </a:lnSpc>
              <a:buClr>
                <a:srgbClr val="B05E28"/>
              </a:buClr>
              <a:buSzPct val="110416"/>
              <a:buFont typeface="Wingdings"/>
              <a:buChar char=""/>
              <a:tabLst>
                <a:tab pos="326390" algn="l"/>
              </a:tabLst>
            </a:pP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Palpate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local</a:t>
            </a:r>
            <a:r>
              <a:rPr sz="24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lymphadenopathy: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Supraclavicular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nodes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Anterior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cervical</a:t>
            </a:r>
            <a:r>
              <a:rPr sz="24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chain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Posterior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cervical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chain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Submental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nodes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  <a:tab pos="6128385" algn="l"/>
              </a:tabLst>
            </a:pPr>
            <a:r>
              <a:rPr sz="2400" i="1" spc="-195" dirty="0">
                <a:solidFill>
                  <a:srgbClr val="252525"/>
                </a:solidFill>
                <a:latin typeface="Times New Roman"/>
                <a:cs typeface="Times New Roman"/>
              </a:rPr>
              <a:t>Local </a:t>
            </a:r>
            <a:r>
              <a:rPr sz="2400" i="1" spc="-235" dirty="0">
                <a:solidFill>
                  <a:srgbClr val="252525"/>
                </a:solidFill>
                <a:latin typeface="Times New Roman"/>
                <a:cs typeface="Times New Roman"/>
              </a:rPr>
              <a:t>lymphadenopathy  </a:t>
            </a:r>
            <a:r>
              <a:rPr sz="2400" i="1" spc="-240" dirty="0">
                <a:solidFill>
                  <a:srgbClr val="252525"/>
                </a:solidFill>
                <a:latin typeface="Times New Roman"/>
                <a:cs typeface="Times New Roman"/>
              </a:rPr>
              <a:t>may</a:t>
            </a:r>
            <a:r>
              <a:rPr sz="2400" i="1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suggest</a:t>
            </a:r>
            <a:r>
              <a:rPr sz="2400" i="1" spc="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metastatic</a:t>
            </a:r>
            <a:r>
              <a:rPr sz="2400" i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spread</a:t>
            </a:r>
            <a:r>
              <a:rPr sz="2400" i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of	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primary thyroid</a:t>
            </a:r>
            <a:r>
              <a:rPr sz="2400" i="1" spc="-3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malignancy.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0326" y="1240358"/>
            <a:ext cx="5451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0" dirty="0"/>
              <a:t>Palpation </a:t>
            </a:r>
            <a:r>
              <a:rPr spc="-70" dirty="0"/>
              <a:t>(cont.)</a:t>
            </a:r>
            <a:r>
              <a:rPr spc="70" dirty="0"/>
              <a:t> </a:t>
            </a:r>
            <a:r>
              <a:rPr spc="-114" dirty="0"/>
              <a:t>Trachea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66161"/>
            <a:ext cx="8769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85" dirty="0">
                <a:solidFill>
                  <a:srgbClr val="252525"/>
                </a:solidFill>
                <a:latin typeface="Times New Roman"/>
                <a:cs typeface="Times New Roman"/>
              </a:rPr>
              <a:t>Note </a:t>
            </a:r>
            <a:r>
              <a:rPr sz="24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any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deviation of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trachea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may </a:t>
            </a:r>
            <a:r>
              <a:rPr sz="2400" i="1" spc="-300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2400" i="1" spc="-280" dirty="0">
                <a:solidFill>
                  <a:srgbClr val="252525"/>
                </a:solidFill>
                <a:latin typeface="Times New Roman"/>
                <a:cs typeface="Times New Roman"/>
              </a:rPr>
              <a:t>caused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by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large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thyroid</a:t>
            </a:r>
            <a:r>
              <a:rPr sz="2400" i="1" spc="-2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35" dirty="0">
                <a:solidFill>
                  <a:srgbClr val="252525"/>
                </a:solidFill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2217" y="1240358"/>
            <a:ext cx="2608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imes New Roman"/>
                <a:cs typeface="Times New Roman"/>
              </a:rPr>
              <a:t>Percussion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8493760" cy="136271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Percuss </a:t>
            </a:r>
            <a:r>
              <a:rPr sz="24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downwards </a:t>
            </a:r>
            <a:r>
              <a:rPr sz="24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from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sternal</a:t>
            </a:r>
            <a:r>
              <a:rPr sz="2400" b="1" spc="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notch.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i="1" spc="-190" dirty="0">
                <a:solidFill>
                  <a:srgbClr val="252525"/>
                </a:solidFill>
                <a:latin typeface="Times New Roman"/>
                <a:cs typeface="Times New Roman"/>
              </a:rPr>
              <a:t>Retrosternal </a:t>
            </a:r>
            <a:r>
              <a:rPr sz="24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dullness </a:t>
            </a:r>
            <a:r>
              <a:rPr sz="24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may 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indicate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large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mass, </a:t>
            </a:r>
            <a:r>
              <a:rPr sz="24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extending </a:t>
            </a:r>
            <a:r>
              <a:rPr sz="24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posterior 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the  </a:t>
            </a:r>
            <a:r>
              <a:rPr sz="2400" i="1" spc="-190" dirty="0">
                <a:solidFill>
                  <a:srgbClr val="252525"/>
                </a:solidFill>
                <a:latin typeface="Times New Roman"/>
                <a:cs typeface="Times New Roman"/>
              </a:rPr>
              <a:t>manubrium.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0590" y="970915"/>
            <a:ext cx="2750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0" dirty="0">
                <a:latin typeface="Times New Roman"/>
                <a:cs typeface="Times New Roman"/>
              </a:rPr>
              <a:t>Auscu</a:t>
            </a:r>
            <a:r>
              <a:rPr sz="4000" b="1" spc="-10" dirty="0">
                <a:latin typeface="Times New Roman"/>
                <a:cs typeface="Times New Roman"/>
              </a:rPr>
              <a:t>l</a:t>
            </a:r>
            <a:r>
              <a:rPr sz="4000" b="1" spc="-30" dirty="0">
                <a:latin typeface="Times New Roman"/>
                <a:cs typeface="Times New Roman"/>
              </a:rPr>
              <a:t>tation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7964805" cy="100584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Auscultate </a:t>
            </a:r>
            <a:r>
              <a:rPr sz="24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each </a:t>
            </a: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lobe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4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4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bruit.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i="1" spc="35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i="1" spc="-160" dirty="0">
                <a:solidFill>
                  <a:srgbClr val="252525"/>
                </a:solidFill>
                <a:latin typeface="Times New Roman"/>
                <a:cs typeface="Times New Roman"/>
              </a:rPr>
              <a:t>bruit </a:t>
            </a:r>
            <a:r>
              <a:rPr sz="2400" i="1" spc="-245" dirty="0">
                <a:solidFill>
                  <a:srgbClr val="252525"/>
                </a:solidFill>
                <a:latin typeface="Times New Roman"/>
                <a:cs typeface="Times New Roman"/>
              </a:rPr>
              <a:t>would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suggest increased </a:t>
            </a:r>
            <a:r>
              <a:rPr sz="24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vascularity, </a:t>
            </a:r>
            <a:r>
              <a:rPr sz="2400" i="1" spc="-265" dirty="0">
                <a:solidFill>
                  <a:srgbClr val="252525"/>
                </a:solidFill>
                <a:latin typeface="Times New Roman"/>
                <a:cs typeface="Times New Roman"/>
              </a:rPr>
              <a:t>which </a:t>
            </a:r>
            <a:r>
              <a:rPr sz="2400" i="1" spc="-305" dirty="0">
                <a:solidFill>
                  <a:srgbClr val="252525"/>
                </a:solidFill>
                <a:latin typeface="Times New Roman"/>
                <a:cs typeface="Times New Roman"/>
              </a:rPr>
              <a:t>occurs </a:t>
            </a:r>
            <a:r>
              <a:rPr sz="2400" i="1" spc="-1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Graves’</a:t>
            </a:r>
            <a:r>
              <a:rPr sz="2400" i="1" spc="-3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35" dirty="0">
                <a:solidFill>
                  <a:srgbClr val="252525"/>
                </a:solidFill>
                <a:latin typeface="Times New Roman"/>
                <a:cs typeface="Times New Roman"/>
              </a:rPr>
              <a:t>disease.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9150" y="1240358"/>
            <a:ext cx="2934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5" dirty="0">
                <a:latin typeface="Times New Roman"/>
                <a:cs typeface="Times New Roman"/>
              </a:rPr>
              <a:t>Special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35" dirty="0">
                <a:latin typeface="Times New Roman"/>
                <a:cs typeface="Times New Roman"/>
              </a:rPr>
              <a:t>tests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4324"/>
            <a:ext cx="7868284" cy="33305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6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Reflexes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spc="-130" dirty="0">
                <a:solidFill>
                  <a:srgbClr val="252525"/>
                </a:solidFill>
                <a:latin typeface="Times New Roman"/>
                <a:cs typeface="Times New Roman"/>
              </a:rPr>
              <a:t>e.g.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Biceps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i="1" spc="-210" dirty="0">
                <a:solidFill>
                  <a:srgbClr val="252525"/>
                </a:solidFill>
                <a:latin typeface="Times New Roman"/>
                <a:cs typeface="Times New Roman"/>
              </a:rPr>
              <a:t>hyporeflexia </a:t>
            </a:r>
            <a:r>
              <a:rPr sz="2400" i="1" spc="-180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associated </a:t>
            </a:r>
            <a:r>
              <a:rPr sz="2400" i="1" spc="-185" dirty="0">
                <a:solidFill>
                  <a:srgbClr val="252525"/>
                </a:solidFill>
                <a:latin typeface="Times New Roman"/>
                <a:cs typeface="Times New Roman"/>
              </a:rPr>
              <a:t>with</a:t>
            </a:r>
            <a:r>
              <a:rPr sz="2400" i="1" spc="-2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hypothyroidism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8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Inspect </a:t>
            </a:r>
            <a:r>
              <a:rPr sz="2400" b="1" spc="-85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pre-tibial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myxodema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i="1" spc="-250" dirty="0">
                <a:solidFill>
                  <a:srgbClr val="252525"/>
                </a:solidFill>
                <a:latin typeface="Times New Roman"/>
                <a:cs typeface="Times New Roman"/>
              </a:rPr>
              <a:t>associated </a:t>
            </a:r>
            <a:r>
              <a:rPr sz="2400" i="1" spc="-185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400" i="1" spc="-229" dirty="0">
                <a:solidFill>
                  <a:srgbClr val="252525"/>
                </a:solidFill>
                <a:latin typeface="Times New Roman"/>
                <a:cs typeface="Times New Roman"/>
              </a:rPr>
              <a:t>Graves’</a:t>
            </a:r>
            <a:r>
              <a:rPr sz="2400" i="1" spc="-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60" dirty="0">
                <a:solidFill>
                  <a:srgbClr val="252525"/>
                </a:solidFill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750" dirty="0">
                <a:solidFill>
                  <a:srgbClr val="B05E28"/>
                </a:solidFill>
                <a:latin typeface="Arial"/>
                <a:cs typeface="Arial"/>
              </a:rPr>
              <a:t>•</a:t>
            </a:r>
            <a:endParaRPr sz="27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9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Proximal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myopathy: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9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Ask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stand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from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sitting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position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arms</a:t>
            </a:r>
            <a:r>
              <a:rPr sz="2400" spc="3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crossed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8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An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inability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do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this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suggests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proximal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muscle</a:t>
            </a:r>
            <a:r>
              <a:rPr sz="2400" spc="2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wasting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9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Proximal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myopathy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associated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</a:t>
            </a:r>
            <a:r>
              <a:rPr sz="24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hyperthyroidism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232" y="1240358"/>
            <a:ext cx="69399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14" dirty="0">
                <a:latin typeface="Times New Roman"/>
                <a:cs typeface="Times New Roman"/>
              </a:rPr>
              <a:t>To </a:t>
            </a:r>
            <a:r>
              <a:rPr b="1" spc="35" dirty="0">
                <a:latin typeface="Times New Roman"/>
                <a:cs typeface="Times New Roman"/>
              </a:rPr>
              <a:t>complete </a:t>
            </a:r>
            <a:r>
              <a:rPr b="1" dirty="0">
                <a:latin typeface="Times New Roman"/>
                <a:cs typeface="Times New Roman"/>
              </a:rPr>
              <a:t>the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83214"/>
            <a:ext cx="4727575" cy="32797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Thank</a:t>
            </a:r>
            <a:r>
              <a:rPr sz="22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patient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10" dirty="0">
                <a:solidFill>
                  <a:srgbClr val="252525"/>
                </a:solidFill>
                <a:latin typeface="Times New Roman"/>
                <a:cs typeface="Times New Roman"/>
              </a:rPr>
              <a:t>Wash</a:t>
            </a:r>
            <a:r>
              <a:rPr sz="2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hands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Summarize</a:t>
            </a:r>
            <a:r>
              <a:rPr sz="22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findings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lr>
                <a:srgbClr val="B05E28"/>
              </a:buClr>
              <a:buSzPct val="113636"/>
              <a:buFont typeface="Wingdings"/>
              <a:buChar char=""/>
              <a:tabLst>
                <a:tab pos="299720" algn="l"/>
              </a:tabLst>
            </a:pPr>
            <a:r>
              <a:rPr sz="2200" b="1" u="heavy" spc="-6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Further </a:t>
            </a:r>
            <a:r>
              <a:rPr sz="2200" b="1" u="heavy" spc="2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assessments </a:t>
            </a:r>
            <a:r>
              <a:rPr sz="2200" b="1" u="heavy" spc="-7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2200" b="1" u="heavy" spc="3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investigations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Thyroid </a:t>
            </a:r>
            <a:r>
              <a:rPr sz="22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function </a:t>
            </a:r>
            <a:r>
              <a:rPr sz="2200" b="1" spc="10" dirty="0">
                <a:solidFill>
                  <a:srgbClr val="252525"/>
                </a:solidFill>
                <a:latin typeface="Times New Roman"/>
                <a:cs typeface="Times New Roman"/>
              </a:rPr>
              <a:t>tests </a:t>
            </a:r>
            <a:r>
              <a:rPr sz="2200" i="1" spc="40" dirty="0">
                <a:solidFill>
                  <a:srgbClr val="252525"/>
                </a:solidFill>
                <a:latin typeface="Times New Roman"/>
                <a:cs typeface="Times New Roman"/>
              </a:rPr>
              <a:t>(TSH </a:t>
            </a:r>
            <a:r>
              <a:rPr sz="2200" i="1" spc="484" dirty="0">
                <a:solidFill>
                  <a:srgbClr val="252525"/>
                </a:solidFill>
                <a:latin typeface="Times New Roman"/>
                <a:cs typeface="Times New Roman"/>
              </a:rPr>
              <a:t>/</a:t>
            </a:r>
            <a:r>
              <a:rPr sz="2200" i="1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i="1" spc="-60" dirty="0">
                <a:solidFill>
                  <a:srgbClr val="252525"/>
                </a:solidFill>
                <a:latin typeface="Times New Roman"/>
                <a:cs typeface="Times New Roman"/>
              </a:rPr>
              <a:t>T4)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  <a:tab pos="1425575" algn="l"/>
              </a:tabLst>
            </a:pPr>
            <a:r>
              <a:rPr sz="22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ECG</a:t>
            </a:r>
            <a:r>
              <a:rPr sz="22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2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i="1" spc="-120" dirty="0">
                <a:solidFill>
                  <a:srgbClr val="252525"/>
                </a:solidFill>
                <a:latin typeface="Times New Roman"/>
                <a:cs typeface="Times New Roman"/>
              </a:rPr>
              <a:t>if	</a:t>
            </a:r>
            <a:r>
              <a:rPr sz="2200" i="1" spc="-204" dirty="0">
                <a:solidFill>
                  <a:srgbClr val="252525"/>
                </a:solidFill>
                <a:latin typeface="Times New Roman"/>
                <a:cs typeface="Times New Roman"/>
              </a:rPr>
              <a:t>irregular </a:t>
            </a:r>
            <a:r>
              <a:rPr sz="2200" i="1" spc="-220" dirty="0">
                <a:solidFill>
                  <a:srgbClr val="252525"/>
                </a:solidFill>
                <a:latin typeface="Times New Roman"/>
                <a:cs typeface="Times New Roman"/>
              </a:rPr>
              <a:t>pulse</a:t>
            </a:r>
            <a:r>
              <a:rPr sz="2200" i="1" spc="-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noted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Further </a:t>
            </a:r>
            <a:r>
              <a:rPr sz="22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imaging </a:t>
            </a:r>
            <a:r>
              <a:rPr sz="22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200" b="1" spc="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30" dirty="0">
                <a:solidFill>
                  <a:srgbClr val="252525"/>
                </a:solidFill>
                <a:latin typeface="Times New Roman"/>
                <a:cs typeface="Times New Roman"/>
              </a:rPr>
              <a:t>USS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5326" y="1240358"/>
            <a:ext cx="16427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/>
              <a:t>T</a:t>
            </a:r>
            <a:r>
              <a:rPr spc="-70" dirty="0"/>
              <a:t>hanks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4994" y="1240358"/>
            <a:ext cx="2383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8308340" cy="27590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Endocrine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gland</a:t>
            </a:r>
            <a:endParaRPr sz="2400">
              <a:latin typeface="Times New Roman"/>
              <a:cs typeface="Times New Roman"/>
            </a:endParaRPr>
          </a:p>
          <a:p>
            <a:pPr marL="299085" marR="174625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Thyroid secrete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Hormones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belonging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Amine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Group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Hormones,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derived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from the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amino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acid</a:t>
            </a:r>
            <a:r>
              <a:rPr sz="240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Tyrosine:</a:t>
            </a:r>
            <a:endParaRPr sz="2400">
              <a:latin typeface="Times New Roman"/>
              <a:cs typeface="Times New Roman"/>
            </a:endParaRPr>
          </a:p>
          <a:p>
            <a:pPr marL="1796414" lvl="1" indent="-183515">
              <a:lnSpc>
                <a:spcPct val="100000"/>
              </a:lnSpc>
              <a:spcBef>
                <a:spcPts val="1180"/>
              </a:spcBef>
              <a:buChar char="•"/>
              <a:tabLst>
                <a:tab pos="1797050" algn="l"/>
                <a:tab pos="4837430" algn="l"/>
              </a:tabLst>
            </a:pP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Thyroxin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(T4)	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•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Tri-iodothyronine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(T3)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Thyroid secretions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under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influence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TSH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(thyroid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Stimulation  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Hormone)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from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pituitary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gland.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9814" y="1240358"/>
            <a:ext cx="1453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Goiter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7867" y="2502662"/>
            <a:ext cx="6152515" cy="22447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10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diffuse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enlargement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thyroid</a:t>
            </a:r>
            <a:r>
              <a:rPr sz="2400" spc="-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gland.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Most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common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manifestation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thyroid</a:t>
            </a:r>
            <a:r>
              <a:rPr sz="2400" spc="-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diseases.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There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no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direct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correlation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between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size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function-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person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goiter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can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euthyroid,  hypo-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hyperthyroid.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9431" y="562355"/>
            <a:ext cx="1879092" cy="187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7892" y="2441448"/>
            <a:ext cx="3810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2892" y="684276"/>
            <a:ext cx="2097024" cy="1621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6941" y="1240358"/>
            <a:ext cx="4737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Presenting</a:t>
            </a:r>
            <a:r>
              <a:rPr spc="-15" dirty="0"/>
              <a:t> </a:t>
            </a:r>
            <a:r>
              <a:rPr spc="-70" dirty="0"/>
              <a:t>Complaint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32634"/>
            <a:ext cx="9138285" cy="31229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6385">
              <a:lnSpc>
                <a:spcPts val="2590"/>
              </a:lnSpc>
              <a:spcBef>
                <a:spcPts val="42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10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visible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swelling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at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base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your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neck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that </a:t>
            </a:r>
            <a:r>
              <a:rPr sz="2400" spc="-114" dirty="0">
                <a:solidFill>
                  <a:srgbClr val="252525"/>
                </a:solidFill>
                <a:latin typeface="Times New Roman"/>
                <a:cs typeface="Times New Roman"/>
              </a:rPr>
              <a:t>may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particularly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obvious  when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you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shave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put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on</a:t>
            </a:r>
            <a:r>
              <a:rPr sz="2400" spc="1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makeup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5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10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tight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feeling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your</a:t>
            </a:r>
            <a:r>
              <a:rPr sz="2400" spc="2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throat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9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Coughing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8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Hoarseness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9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Difficulty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swallowing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9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Difficulty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breathing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5028" y="3361944"/>
            <a:ext cx="3349752" cy="25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1496" y="3361944"/>
            <a:ext cx="3351276" cy="2514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1634" y="1240358"/>
            <a:ext cx="2808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4324"/>
            <a:ext cx="7348855" cy="333057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09"/>
              </a:spcBef>
              <a:buClr>
                <a:srgbClr val="B05E28"/>
              </a:buClr>
              <a:buSzPct val="110416"/>
              <a:buFont typeface="Wingdings"/>
              <a:buChar char=""/>
              <a:tabLst>
                <a:tab pos="299720" algn="l"/>
              </a:tabLst>
            </a:pP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Before proceeding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examination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take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proper</a:t>
            </a:r>
            <a:r>
              <a:rPr sz="2400" spc="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history.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5" dirty="0">
                <a:solidFill>
                  <a:srgbClr val="252525"/>
                </a:solidFill>
                <a:latin typeface="Times New Roman"/>
                <a:cs typeface="Times New Roman"/>
              </a:rPr>
              <a:t>Wash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hands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9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Introduce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yourself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9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Confirm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details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i="1" spc="-254" dirty="0">
                <a:solidFill>
                  <a:srgbClr val="252525"/>
                </a:solidFill>
                <a:latin typeface="Times New Roman"/>
                <a:cs typeface="Times New Roman"/>
              </a:rPr>
              <a:t>name </a:t>
            </a:r>
            <a:r>
              <a:rPr sz="2400" i="1" spc="530" dirty="0">
                <a:solidFill>
                  <a:srgbClr val="252525"/>
                </a:solidFill>
                <a:latin typeface="Times New Roman"/>
                <a:cs typeface="Times New Roman"/>
              </a:rPr>
              <a:t>/</a:t>
            </a:r>
            <a:r>
              <a:rPr sz="24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75" dirty="0">
                <a:solidFill>
                  <a:srgbClr val="252525"/>
                </a:solidFill>
                <a:latin typeface="Times New Roman"/>
                <a:cs typeface="Times New Roman"/>
              </a:rPr>
              <a:t>DOB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9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Explain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examination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8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Gain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consent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9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Position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patient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 </a:t>
            </a:r>
            <a:r>
              <a:rPr sz="2400" i="1" spc="-175" dirty="0">
                <a:solidFill>
                  <a:srgbClr val="252525"/>
                </a:solidFill>
                <a:latin typeface="Times New Roman"/>
                <a:cs typeface="Times New Roman"/>
              </a:rPr>
              <a:t>sitting </a:t>
            </a:r>
            <a:r>
              <a:rPr sz="2400" i="1" spc="-265" dirty="0">
                <a:solidFill>
                  <a:srgbClr val="252525"/>
                </a:solidFill>
                <a:latin typeface="Times New Roman"/>
                <a:cs typeface="Times New Roman"/>
              </a:rPr>
              <a:t>on </a:t>
            </a:r>
            <a:r>
              <a:rPr sz="2400" i="1" spc="-22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400" i="1" spc="-3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i="1" spc="-240" dirty="0">
                <a:solidFill>
                  <a:srgbClr val="252525"/>
                </a:solidFill>
                <a:latin typeface="Times New Roman"/>
                <a:cs typeface="Times New Roman"/>
              </a:rPr>
              <a:t>chair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3182" y="970915"/>
            <a:ext cx="3944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14" dirty="0">
                <a:latin typeface="Times New Roman"/>
                <a:cs typeface="Times New Roman"/>
              </a:rPr>
              <a:t>Gather</a:t>
            </a:r>
            <a:r>
              <a:rPr sz="4000" b="1" spc="-65" dirty="0">
                <a:latin typeface="Times New Roman"/>
                <a:cs typeface="Times New Roman"/>
              </a:rPr>
              <a:t> </a:t>
            </a:r>
            <a:r>
              <a:rPr sz="4000" b="1" spc="5" dirty="0">
                <a:latin typeface="Times New Roman"/>
                <a:cs typeface="Times New Roman"/>
              </a:rPr>
              <a:t>equipment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2877202"/>
            <a:ext cx="2454910" cy="203581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55"/>
              </a:spcBef>
              <a:buClr>
                <a:srgbClr val="B05E28"/>
              </a:buClr>
              <a:buSzPct val="110416"/>
              <a:buFont typeface="Wingdings"/>
              <a:buChar char=""/>
              <a:tabLst>
                <a:tab pos="299720" algn="l"/>
              </a:tabLst>
            </a:pP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Stethoscope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755"/>
              </a:spcBef>
              <a:buClr>
                <a:srgbClr val="B05E28"/>
              </a:buClr>
              <a:buSzPct val="110416"/>
              <a:buFont typeface="Wingdings"/>
              <a:buChar char=""/>
              <a:tabLst>
                <a:tab pos="299720" algn="l"/>
              </a:tabLst>
            </a:pP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Glass of</a:t>
            </a:r>
            <a:r>
              <a:rPr sz="2400" b="1" spc="3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252525"/>
                </a:solidFill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760"/>
              </a:spcBef>
              <a:buClr>
                <a:srgbClr val="B05E28"/>
              </a:buClr>
              <a:buSzPct val="110416"/>
              <a:buFont typeface="Wingdings"/>
              <a:buChar char=""/>
              <a:tabLst>
                <a:tab pos="299720" algn="l"/>
              </a:tabLst>
            </a:pP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Tendon</a:t>
            </a: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hammer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755"/>
              </a:spcBef>
              <a:buClr>
                <a:srgbClr val="B05E28"/>
              </a:buClr>
              <a:buSzPct val="110416"/>
              <a:buFont typeface="Wingdings"/>
              <a:buChar char=""/>
              <a:tabLst>
                <a:tab pos="299720" algn="l"/>
              </a:tabLst>
            </a:pPr>
            <a:r>
              <a:rPr sz="24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Piece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b="1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paper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3140" y="2513076"/>
            <a:ext cx="2834640" cy="212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6784" y="2532888"/>
            <a:ext cx="2599943" cy="2599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64295" y="2513076"/>
            <a:ext cx="2857500" cy="2324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3671" y="4358640"/>
            <a:ext cx="2467355" cy="1847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4394" y="1240358"/>
            <a:ext cx="4366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Examination</a:t>
            </a:r>
            <a:r>
              <a:rPr spc="-20" dirty="0"/>
              <a:t> </a:t>
            </a:r>
            <a:r>
              <a:rPr spc="-7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76047"/>
            <a:ext cx="4032885" cy="255143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1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3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examination </a:t>
            </a:r>
            <a:r>
              <a:rPr sz="24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consists</a:t>
            </a:r>
            <a:r>
              <a:rPr sz="24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of: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825"/>
              </a:spcBef>
              <a:buClr>
                <a:srgbClr val="B05E28"/>
              </a:buClr>
              <a:buSzPct val="110416"/>
              <a:buFont typeface="Wingdings"/>
              <a:buChar char=""/>
              <a:tabLst>
                <a:tab pos="29972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Inspection,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755"/>
              </a:spcBef>
              <a:buClr>
                <a:srgbClr val="B05E28"/>
              </a:buClr>
              <a:buSzPct val="110416"/>
              <a:buFont typeface="Wingdings"/>
              <a:buChar char=""/>
              <a:tabLst>
                <a:tab pos="299720" algn="l"/>
              </a:tabLst>
            </a:pP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Palpation,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760"/>
              </a:spcBef>
              <a:buClr>
                <a:srgbClr val="B05E28"/>
              </a:buClr>
              <a:buSzPct val="110416"/>
              <a:buFont typeface="Wingdings"/>
              <a:buChar char=""/>
              <a:tabLst>
                <a:tab pos="29972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Percussion</a:t>
            </a: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755"/>
              </a:spcBef>
              <a:buClr>
                <a:srgbClr val="B05E28"/>
              </a:buClr>
              <a:buSzPct val="110416"/>
              <a:buFont typeface="Wingdings"/>
              <a:buChar char=""/>
              <a:tabLst>
                <a:tab pos="299720" algn="l"/>
              </a:tabLst>
            </a:pP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Auscultation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79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</TotalTime>
  <Words>1138</Words>
  <Application>Microsoft Office PowerPoint</Application>
  <PresentationFormat>Widescreen</PresentationFormat>
  <Paragraphs>194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Office Theme</vt:lpstr>
      <vt:lpstr>Thyroid Gland  Examination</vt:lpstr>
      <vt:lpstr>Outlines</vt:lpstr>
      <vt:lpstr>Anatomy</vt:lpstr>
      <vt:lpstr>Physiology</vt:lpstr>
      <vt:lpstr>Goiter</vt:lpstr>
      <vt:lpstr>Presenting Complaint</vt:lpstr>
      <vt:lpstr>Examination</vt:lpstr>
      <vt:lpstr>Gather equipment</vt:lpstr>
      <vt:lpstr>Examination (cont.)</vt:lpstr>
      <vt:lpstr>Inspection</vt:lpstr>
      <vt:lpstr>What to inspect??</vt:lpstr>
      <vt:lpstr>Behaviour</vt:lpstr>
      <vt:lpstr>Hands</vt:lpstr>
      <vt:lpstr>Hands (cont.)</vt:lpstr>
      <vt:lpstr>Pulse</vt:lpstr>
      <vt:lpstr>Face</vt:lpstr>
      <vt:lpstr>Eyes</vt:lpstr>
      <vt:lpstr>Eyes (cont.)</vt:lpstr>
      <vt:lpstr>Eyes (cont.)</vt:lpstr>
      <vt:lpstr>Thyroid</vt:lpstr>
      <vt:lpstr>Thyroid (cont.)</vt:lpstr>
      <vt:lpstr>Thyroid (cont.)</vt:lpstr>
      <vt:lpstr>Thyroid (cont.)</vt:lpstr>
      <vt:lpstr>Palpation</vt:lpstr>
      <vt:lpstr>Palpation</vt:lpstr>
      <vt:lpstr>Palpation (cont.) thyroid</vt:lpstr>
      <vt:lpstr>Palpation (cont.)</vt:lpstr>
      <vt:lpstr>Palpation (cont.)</vt:lpstr>
      <vt:lpstr>Palpation (cont.)</vt:lpstr>
      <vt:lpstr>Palpation (cont.) Lymph nodes</vt:lpstr>
      <vt:lpstr>Palpation (cont.) Trachea</vt:lpstr>
      <vt:lpstr>Percussion</vt:lpstr>
      <vt:lpstr>Auscultation</vt:lpstr>
      <vt:lpstr>Special tests</vt:lpstr>
      <vt:lpstr>To complete the examination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Gland  Examination</dc:title>
  <cp:lastModifiedBy>lions</cp:lastModifiedBy>
  <cp:revision>1</cp:revision>
  <dcterms:created xsi:type="dcterms:W3CDTF">2019-08-06T05:09:43Z</dcterms:created>
  <dcterms:modified xsi:type="dcterms:W3CDTF">2019-08-06T05:16:22Z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2019-08-06T00:00:00Z</vt:filetime>
  </property>
</Properties>
</file>